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16" r:id="rId2"/>
    <p:sldId id="345" r:id="rId3"/>
    <p:sldId id="343" r:id="rId4"/>
    <p:sldId id="317" r:id="rId5"/>
    <p:sldId id="346" r:id="rId6"/>
    <p:sldId id="347" r:id="rId7"/>
    <p:sldId id="263" r:id="rId8"/>
    <p:sldId id="348" r:id="rId9"/>
    <p:sldId id="408" r:id="rId10"/>
    <p:sldId id="349" r:id="rId11"/>
    <p:sldId id="350" r:id="rId12"/>
    <p:sldId id="351" r:id="rId13"/>
    <p:sldId id="374" r:id="rId14"/>
    <p:sldId id="352" r:id="rId15"/>
    <p:sldId id="353" r:id="rId16"/>
    <p:sldId id="282" r:id="rId17"/>
    <p:sldId id="354" r:id="rId18"/>
    <p:sldId id="375" r:id="rId19"/>
    <p:sldId id="407" r:id="rId20"/>
    <p:sldId id="377" r:id="rId21"/>
    <p:sldId id="355" r:id="rId22"/>
    <p:sldId id="378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70" r:id="rId37"/>
    <p:sldId id="384" r:id="rId38"/>
    <p:sldId id="371" r:id="rId39"/>
    <p:sldId id="372" r:id="rId40"/>
    <p:sldId id="383" r:id="rId41"/>
    <p:sldId id="373" r:id="rId42"/>
    <p:sldId id="335" r:id="rId43"/>
    <p:sldId id="336" r:id="rId44"/>
    <p:sldId id="337" r:id="rId45"/>
    <p:sldId id="385" r:id="rId46"/>
    <p:sldId id="386" r:id="rId47"/>
    <p:sldId id="338" r:id="rId48"/>
    <p:sldId id="296" r:id="rId49"/>
    <p:sldId id="404" r:id="rId50"/>
    <p:sldId id="405" r:id="rId51"/>
    <p:sldId id="387" r:id="rId52"/>
    <p:sldId id="388" r:id="rId53"/>
    <p:sldId id="389" r:id="rId54"/>
    <p:sldId id="390" r:id="rId55"/>
    <p:sldId id="391" r:id="rId56"/>
    <p:sldId id="400" r:id="rId57"/>
    <p:sldId id="401" r:id="rId58"/>
    <p:sldId id="392" r:id="rId59"/>
    <p:sldId id="393" r:id="rId60"/>
    <p:sldId id="406" r:id="rId61"/>
    <p:sldId id="394" r:id="rId62"/>
    <p:sldId id="395" r:id="rId63"/>
    <p:sldId id="396" r:id="rId64"/>
    <p:sldId id="397" r:id="rId65"/>
    <p:sldId id="339" r:id="rId66"/>
    <p:sldId id="322" r:id="rId67"/>
    <p:sldId id="342" r:id="rId68"/>
    <p:sldId id="340" r:id="rId69"/>
    <p:sldId id="256" r:id="rId70"/>
    <p:sldId id="410" r:id="rId71"/>
    <p:sldId id="286" r:id="rId72"/>
    <p:sldId id="409" r:id="rId73"/>
    <p:sldId id="276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E6D"/>
    <a:srgbClr val="99FF66"/>
    <a:srgbClr val="EDF0E9"/>
    <a:srgbClr val="00262E"/>
    <a:srgbClr val="B6C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1" autoAdjust="0"/>
    <p:restoredTop sz="96473" autoAdjust="0"/>
  </p:normalViewPr>
  <p:slideViewPr>
    <p:cSldViewPr>
      <p:cViewPr varScale="1">
        <p:scale>
          <a:sx n="103" d="100"/>
          <a:sy n="103" d="100"/>
        </p:scale>
        <p:origin x="193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71800" cy="4575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6"/>
            <a:ext cx="2971800" cy="4575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0D1CE71-9D60-4293-8A93-94741A8F7762}" type="datetimeFigureOut">
              <a:rPr lang="en-US"/>
              <a:pPr>
                <a:defRPr/>
              </a:pPr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932"/>
            <a:ext cx="2971800" cy="4575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4932"/>
            <a:ext cx="2971800" cy="4575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4A30D46-9FE5-4C07-ABEE-048642824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85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71800" cy="4575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6"/>
            <a:ext cx="2971800" cy="4575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6FA6C4-8EE6-43AF-B913-9232E42488C2}" type="datetimeFigureOut">
              <a:rPr lang="en-US"/>
              <a:pPr>
                <a:defRPr/>
              </a:pPr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4027"/>
            <a:ext cx="5486400" cy="411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932"/>
            <a:ext cx="2971800" cy="4575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4932"/>
            <a:ext cx="2971800" cy="4575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2DBC336-46E1-4359-949A-A0D931B08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652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9522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5777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364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0178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1942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0311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5126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275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261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44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752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112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03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8E9E6-4E63-4F96-B8CA-545CA9A77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8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EE559-55B0-41C4-B0DB-34247A7A9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5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A1015-AE84-48A5-A557-FD6740231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0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 userDrawn="1"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anchor="ctr">
            <a:normAutofit fontScale="8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solidFill>
                <a:schemeClr val="accent5">
                  <a:lumMod val="75000"/>
                </a:schemeClr>
              </a:solidFill>
              <a:latin typeface="Bauhaus 93" pitchFamily="82" charset="0"/>
              <a:ea typeface="+mj-ea"/>
              <a:cs typeface="Arial" pitchFamily="34" charset="0"/>
            </a:endParaRPr>
          </a:p>
        </p:txBody>
      </p:sp>
      <p:pic>
        <p:nvPicPr>
          <p:cNvPr id="5" name="Picture 3" descr="C:\Francois\Doc\brainstorm3\logo\logo_small_text.tif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344E6D"/>
              </a:clrFrom>
              <a:clrTo>
                <a:srgbClr val="344E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276975"/>
            <a:ext cx="16906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>
            <a:lvl1pPr marL="365760" algn="l">
              <a:defRPr sz="3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5181600"/>
          </a:xfrm>
        </p:spPr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429000" y="647700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5C1DD9B-8C1F-4A05-9FD9-5A7BCA2F44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8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5928E-006D-4F15-8B76-625310406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4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F801B-F4D6-4674-91F0-DABBADC4D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4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F3078-ECB3-4E93-B48A-5C6012D9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6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372A0-4A76-4595-8C60-CF6AA504A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0C767-673E-40E9-A5DC-573BF5BDC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8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35F47-F077-463D-AFC5-97EFD1CF7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61AD3-1269-4337-894A-594ECFAF3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C6DF66-7FDB-4261-A880-C40A8B343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4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Bauhaus 93" pitchFamily="8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uhaus 93" pitchFamily="8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uhaus 93" pitchFamily="8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uhaus 93" pitchFamily="8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uhaus 93" pitchFamily="8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uhaus 93" pitchFamily="8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uhaus 93" pitchFamily="8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uhaus 93" pitchFamily="8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uhaus 93" pitchFamily="8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262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262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262E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262E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262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gif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8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5.jpe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microsoft.com/office/2007/relationships/hdphoto" Target="../media/hdphoto2.wdp"/><Relationship Id="rId7" Type="http://schemas.openxmlformats.org/officeDocument/2006/relationships/image" Target="../media/image135.png"/><Relationship Id="rId12" Type="http://schemas.openxmlformats.org/officeDocument/2006/relationships/image" Target="../media/image139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138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gif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gif"/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gif"/><Relationship Id="rId4" Type="http://schemas.openxmlformats.org/officeDocument/2006/relationships/image" Target="../media/image18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91.png"/><Relationship Id="rId7" Type="http://schemas.openxmlformats.org/officeDocument/2006/relationships/image" Target="../media/image167.png"/><Relationship Id="rId2" Type="http://schemas.openxmlformats.org/officeDocument/2006/relationships/image" Target="../media/image19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2.png"/><Relationship Id="rId4" Type="http://schemas.openxmlformats.org/officeDocument/2006/relationships/image" Target="../media/image192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gif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png"/><Relationship Id="rId18" Type="http://schemas.openxmlformats.org/officeDocument/2006/relationships/image" Target="../media/image217.jpeg"/><Relationship Id="rId3" Type="http://schemas.openxmlformats.org/officeDocument/2006/relationships/image" Target="../media/image202.jpeg"/><Relationship Id="rId21" Type="http://schemas.openxmlformats.org/officeDocument/2006/relationships/image" Target="../media/image220.jpeg"/><Relationship Id="rId7" Type="http://schemas.openxmlformats.org/officeDocument/2006/relationships/image" Target="../media/image206.jpeg"/><Relationship Id="rId12" Type="http://schemas.openxmlformats.org/officeDocument/2006/relationships/image" Target="../media/image211.jpeg"/><Relationship Id="rId17" Type="http://schemas.openxmlformats.org/officeDocument/2006/relationships/image" Target="../media/image21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5.jpeg"/><Relationship Id="rId20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11" Type="http://schemas.openxmlformats.org/officeDocument/2006/relationships/image" Target="../media/image210.jpg"/><Relationship Id="rId5" Type="http://schemas.openxmlformats.org/officeDocument/2006/relationships/image" Target="../media/image204.jpeg"/><Relationship Id="rId15" Type="http://schemas.openxmlformats.org/officeDocument/2006/relationships/image" Target="../media/image214.jpeg"/><Relationship Id="rId10" Type="http://schemas.openxmlformats.org/officeDocument/2006/relationships/image" Target="../media/image209.jpg"/><Relationship Id="rId19" Type="http://schemas.openxmlformats.org/officeDocument/2006/relationships/image" Target="../media/image218.jpeg"/><Relationship Id="rId4" Type="http://schemas.openxmlformats.org/officeDocument/2006/relationships/image" Target="../media/image203.jpeg"/><Relationship Id="rId9" Type="http://schemas.openxmlformats.org/officeDocument/2006/relationships/image" Target="../media/image208.jpeg"/><Relationship Id="rId14" Type="http://schemas.openxmlformats.org/officeDocument/2006/relationships/image" Target="../media/image21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chinmaychinara/" TargetMode="External"/><Relationship Id="rId3" Type="http://schemas.openxmlformats.org/officeDocument/2006/relationships/image" Target="../media/image225.jpg"/><Relationship Id="rId7" Type="http://schemas.openxmlformats.org/officeDocument/2006/relationships/hyperlink" Target="https://neuroimage.usc.edu/brainstorm/AboutUs/tmedani" TargetMode="Externa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uroimage.usc.edu/brainstorm/AboutUs/RaymundoCassani" TargetMode="External"/><Relationship Id="rId5" Type="http://schemas.openxmlformats.org/officeDocument/2006/relationships/image" Target="../media/image227.jpg"/><Relationship Id="rId10" Type="http://schemas.openxmlformats.org/officeDocument/2006/relationships/image" Target="../media/image229.jpeg"/><Relationship Id="rId4" Type="http://schemas.openxmlformats.org/officeDocument/2006/relationships/image" Target="../media/image226.jpg"/><Relationship Id="rId9" Type="http://schemas.openxmlformats.org/officeDocument/2006/relationships/image" Target="../media/image228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2.emf"/><Relationship Id="rId4" Type="http://schemas.openxmlformats.org/officeDocument/2006/relationships/image" Target="../media/image231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2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493298" y="1854200"/>
            <a:ext cx="575510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latin typeface="Bauhaus 93" pitchFamily="82" charset="0"/>
              </a:rPr>
              <a:t>MEG and EEG analysis using</a:t>
            </a:r>
          </a:p>
        </p:txBody>
      </p:sp>
      <p:pic>
        <p:nvPicPr>
          <p:cNvPr id="307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540375"/>
            <a:ext cx="91916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5724525"/>
            <a:ext cx="10668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5645150"/>
            <a:ext cx="519112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11" descr="C:\Francois\Doc\brainstorm3\logo\logo_splash_3.1.tif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344E6D"/>
              </a:clrFrom>
              <a:clrTo>
                <a:srgbClr val="344E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9" t="4636" r="6236" b="52403"/>
          <a:stretch/>
        </p:blipFill>
        <p:spPr bwMode="auto">
          <a:xfrm>
            <a:off x="6416040" y="1619794"/>
            <a:ext cx="2194560" cy="22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7" y="2364400"/>
            <a:ext cx="5617399" cy="140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92549" y="5816804"/>
            <a:ext cx="4800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Bauhaus 93" pitchFamily="82" charset="0"/>
              </a:rPr>
              <a:t>October 2023</a:t>
            </a:r>
          </a:p>
        </p:txBody>
      </p:sp>
      <p:pic>
        <p:nvPicPr>
          <p:cNvPr id="4" name="Picture 3" descr="A picture containing font, graphics, logo, symbol&#10;&#10;Description automatically generated">
            <a:extLst>
              <a:ext uri="{FF2B5EF4-FFF2-40B4-BE49-F238E27FC236}">
                <a16:creationId xmlns:a16="http://schemas.microsoft.com/office/drawing/2014/main" id="{F2118DB5-5E23-C5B8-04C2-13668C1A5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98" y="5724526"/>
            <a:ext cx="1224576" cy="72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9DDF86-7B32-2641-D051-349DE7B5E690}"/>
              </a:ext>
            </a:extLst>
          </p:cNvPr>
          <p:cNvSpPr txBox="1"/>
          <p:nvPr/>
        </p:nvSpPr>
        <p:spPr>
          <a:xfrm>
            <a:off x="5236228" y="4546467"/>
            <a:ext cx="3456922" cy="27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4E7920-2703-E7FF-6785-D84E5FE0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44" y="4197053"/>
            <a:ext cx="3448902" cy="131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6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Co-registration  MEEG / MRI   (2)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99265" cy="5676900"/>
            <a:chOff x="0" y="609600"/>
            <a:chExt cx="1999265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99265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Automatic adjustment based on head shape:</a:t>
            </a:r>
            <a:br>
              <a:rPr lang="en-US" sz="2400" dirty="0"/>
            </a:br>
            <a:r>
              <a:rPr lang="en-US" sz="2400" dirty="0"/>
              <a:t>Fitting Polhemus points on the MRI head surface</a:t>
            </a:r>
          </a:p>
          <a:p>
            <a:r>
              <a:rPr lang="en-US" sz="2400" dirty="0"/>
              <a:t>Final registration must be checked manually</a:t>
            </a:r>
          </a:p>
          <a:p>
            <a:r>
              <a:rPr lang="en-US" sz="2400" dirty="0"/>
              <a:t>Polhemus driver included in Brainstorm</a:t>
            </a:r>
          </a:p>
          <a:p>
            <a:endParaRPr lang="en-US" sz="2400" dirty="0"/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227954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19400"/>
            <a:ext cx="223544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19400"/>
            <a:ext cx="20577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479AD-B7AC-4698-8894-F586E5C7B8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893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Quality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Power spectrum density for quality control </a:t>
            </a:r>
          </a:p>
        </p:txBody>
      </p:sp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2491"/>
            <a:ext cx="1708978" cy="138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2491"/>
            <a:ext cx="1708978" cy="138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063" y="4262491"/>
            <a:ext cx="1708978" cy="138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62491"/>
            <a:ext cx="1708978" cy="138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6"/>
          <p:cNvSpPr>
            <a:spLocks noChangeArrowheads="1"/>
          </p:cNvSpPr>
          <p:nvPr/>
        </p:nvSpPr>
        <p:spPr bwMode="auto">
          <a:xfrm flipV="1">
            <a:off x="1523999" y="1570252"/>
            <a:ext cx="779021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C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 flipV="1">
            <a:off x="1523999" y="2579902"/>
            <a:ext cx="779021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C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8"/>
          <p:cNvSpPr>
            <a:spLocks noChangeArrowheads="1"/>
          </p:cNvSpPr>
          <p:nvPr/>
        </p:nvSpPr>
        <p:spPr bwMode="auto">
          <a:xfrm flipV="1">
            <a:off x="1523999" y="3589552"/>
            <a:ext cx="779021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C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 flipV="1">
            <a:off x="1523999" y="4424061"/>
            <a:ext cx="779021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CA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CA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209799" y="5638800"/>
            <a:ext cx="1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&lt; 3Hz:  Eyes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929061" y="5638800"/>
            <a:ext cx="1589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10Hz:  Alpha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69936" y="5638800"/>
            <a:ext cx="116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50/60Hz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505296" y="5645325"/>
            <a:ext cx="1796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&gt; 40Hz: Muscle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362200" y="1796143"/>
            <a:ext cx="3124200" cy="1785257"/>
            <a:chOff x="2362200" y="1796143"/>
            <a:chExt cx="3124200" cy="1785257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2200" y="1796143"/>
              <a:ext cx="3124200" cy="1785257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3733800" y="1978223"/>
              <a:ext cx="609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MEG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715000" y="1796143"/>
            <a:ext cx="3124200" cy="1785257"/>
            <a:chOff x="5715000" y="1796143"/>
            <a:chExt cx="3124200" cy="1785257"/>
          </a:xfrm>
        </p:grpSpPr>
        <p:grpSp>
          <p:nvGrpSpPr>
            <p:cNvPr id="32" name="Group 31"/>
            <p:cNvGrpSpPr/>
            <p:nvPr/>
          </p:nvGrpSpPr>
          <p:grpSpPr>
            <a:xfrm>
              <a:off x="5715000" y="1796143"/>
              <a:ext cx="3124200" cy="1785257"/>
              <a:chOff x="6248400" y="1588390"/>
              <a:chExt cx="3124200" cy="1785257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48400" y="1588390"/>
                <a:ext cx="3124200" cy="1785257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7924799" y="1905560"/>
                <a:ext cx="13481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rgbClr val="FF0000"/>
                    </a:solidFill>
                  </a:rPr>
                  <a:t>Bad channels</a:t>
                </a:r>
              </a:p>
            </p:txBody>
          </p:sp>
          <p:cxnSp>
            <p:nvCxnSpPr>
              <p:cNvPr id="73" name="Straight Arrow Connector 72"/>
              <p:cNvCxnSpPr/>
              <p:nvPr/>
            </p:nvCxnSpPr>
            <p:spPr>
              <a:xfrm flipV="1">
                <a:off x="7611287" y="2089158"/>
                <a:ext cx="339757" cy="3653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7958465" y="2404761"/>
                <a:ext cx="20610" cy="4367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/>
            <p:cNvSpPr txBox="1"/>
            <p:nvPr/>
          </p:nvSpPr>
          <p:spPr>
            <a:xfrm>
              <a:off x="7075710" y="1973145"/>
              <a:ext cx="609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EEG</a:t>
              </a:r>
            </a:p>
          </p:txBody>
        </p:sp>
      </p:grpSp>
      <p:cxnSp>
        <p:nvCxnSpPr>
          <p:cNvPr id="64" name="Straight Arrow Connector 63"/>
          <p:cNvCxnSpPr>
            <a:endCxn id="52" idx="0"/>
          </p:cNvCxnSpPr>
          <p:nvPr/>
        </p:nvCxnSpPr>
        <p:spPr>
          <a:xfrm flipH="1">
            <a:off x="2911889" y="3200400"/>
            <a:ext cx="13137" cy="106209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54" idx="0"/>
          </p:cNvCxnSpPr>
          <p:nvPr/>
        </p:nvCxnSpPr>
        <p:spPr>
          <a:xfrm>
            <a:off x="3044027" y="3200400"/>
            <a:ext cx="1620462" cy="106209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58" idx="0"/>
          </p:cNvCxnSpPr>
          <p:nvPr/>
        </p:nvCxnSpPr>
        <p:spPr>
          <a:xfrm>
            <a:off x="4123791" y="3200400"/>
            <a:ext cx="2293298" cy="106209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endCxn id="56" idx="0"/>
          </p:cNvCxnSpPr>
          <p:nvPr/>
        </p:nvCxnSpPr>
        <p:spPr>
          <a:xfrm>
            <a:off x="6950053" y="3200400"/>
            <a:ext cx="1206499" cy="106209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627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79494" y="5279329"/>
            <a:ext cx="1759317" cy="310936"/>
          </a:xfrm>
        </p:spPr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Notch filter: Removes 50Hz/60Hz power line noise (and harmonics)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150306"/>
            <a:ext cx="3140067" cy="2095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31" y="2150306"/>
            <a:ext cx="3147669" cy="2104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9" y="4419600"/>
            <a:ext cx="3140067" cy="1164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303" y="4419600"/>
            <a:ext cx="3145497" cy="11648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05001" y="3057335"/>
            <a:ext cx="461665" cy="4734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PSD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5000" y="4574600"/>
            <a:ext cx="461665" cy="6650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Signal</a:t>
            </a:r>
          </a:p>
        </p:txBody>
      </p:sp>
      <p:sp>
        <p:nvSpPr>
          <p:cNvPr id="18" name="Down Arrow 17"/>
          <p:cNvSpPr/>
          <p:nvPr/>
        </p:nvSpPr>
        <p:spPr bwMode="auto">
          <a:xfrm rot="16200000">
            <a:off x="5535344" y="3539480"/>
            <a:ext cx="351710" cy="334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35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Pre-processing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High-pass filter:  Removes slow components (eye movements, breathing, sensor drifts…)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6000" dirty="0"/>
          </a:p>
          <a:p>
            <a:r>
              <a:rPr lang="en-US" sz="2400" dirty="0"/>
              <a:t>Low-pass filter:  Remove high-frequencies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361" y="4118610"/>
            <a:ext cx="3048000" cy="1456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118610"/>
            <a:ext cx="3048000" cy="14569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4" y="1813288"/>
            <a:ext cx="3048000" cy="14569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813287"/>
            <a:ext cx="3048000" cy="1456906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 bwMode="auto">
          <a:xfrm rot="16200000">
            <a:off x="5519508" y="2423566"/>
            <a:ext cx="327506" cy="318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Down Arrow 24"/>
          <p:cNvSpPr/>
          <p:nvPr/>
        </p:nvSpPr>
        <p:spPr bwMode="auto">
          <a:xfrm rot="16200000">
            <a:off x="5516500" y="4728890"/>
            <a:ext cx="327506" cy="318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1048C1-7077-4FB7-A52C-4DF36D314D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61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Manual inspection of the recordings</a:t>
            </a:r>
          </a:p>
          <a:p>
            <a:r>
              <a:rPr lang="en-US" sz="2400" dirty="0"/>
              <a:t>Interactive selection of bad channels</a:t>
            </a:r>
          </a:p>
          <a:p>
            <a:r>
              <a:rPr lang="en-US" sz="2400" dirty="0"/>
              <a:t>Re-reference the EEG if necessary  (Average ref)</a:t>
            </a:r>
          </a:p>
        </p:txBody>
      </p:sp>
      <p:pic>
        <p:nvPicPr>
          <p:cNvPr id="10242" name="Picture 2" descr="channel_bad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2" b="98371" l="0" r="98811">
                        <a14:foregroundMark x1="0" y1="2932" x2="476" y2="92834"/>
                        <a14:foregroundMark x1="2259" y1="90879" x2="65398" y2="89577"/>
                        <a14:foregroundMark x1="67182" y1="98371" x2="98811" y2="97394"/>
                        <a14:foregroundMark x1="97860" y1="88274" x2="97622" y2="54072"/>
                        <a14:foregroundMark x1="96552" y1="56352" x2="70511" y2="56678"/>
                        <a14:foregroundMark x1="70273" y1="56678" x2="69679" y2="4886"/>
                        <a14:foregroundMark x1="2973" y1="6189" x2="62188" y2="4560"/>
                        <a14:foregroundMark x1="74078" y1="57980" x2="81807" y2="56678"/>
                        <a14:foregroundMark x1="73722" y1="55049" x2="82521" y2="54072"/>
                        <a14:backgroundMark x1="73008" y1="47557" x2="98216" y2="47557"/>
                        <a14:backgroundMark x1="74197" y1="42671" x2="73841" y2="3583"/>
                        <a14:backgroundMark x1="75981" y1="6515" x2="95363" y2="8143"/>
                        <a14:backgroundMark x1="96908" y1="12704" x2="96552" y2="43322"/>
                        <a14:backgroundMark x1="82164" y1="31922" x2="90844" y2="15961"/>
                        <a14:backgroundMark x1="5589" y1="96417" x2="37812" y2="95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57" y="3000375"/>
            <a:ext cx="6819143" cy="2486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4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Automatic detection of blinks and heartbeats</a:t>
            </a:r>
            <a:br>
              <a:rPr lang="en-US" sz="2400" dirty="0"/>
            </a:br>
            <a:r>
              <a:rPr lang="en-US" sz="2400" dirty="0"/>
              <a:t>(peak detection, or explicit amplitude threshold)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55394" y="1828800"/>
            <a:ext cx="6436206" cy="4076700"/>
            <a:chOff x="1258389" y="2057400"/>
            <a:chExt cx="6436206" cy="4076700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9" t="2498" r="41393" b="59322"/>
            <a:stretch>
              <a:fillRect/>
            </a:stretch>
          </p:blipFill>
          <p:spPr bwMode="auto">
            <a:xfrm>
              <a:off x="4570395" y="2057400"/>
              <a:ext cx="3124200" cy="407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77" t="2458" r="41414" b="60870"/>
            <a:stretch>
              <a:fillRect/>
            </a:stretch>
          </p:blipFill>
          <p:spPr bwMode="auto">
            <a:xfrm>
              <a:off x="1295400" y="2057400"/>
              <a:ext cx="2840038" cy="4065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2"/>
            <p:cNvSpPr txBox="1">
              <a:spLocks noChangeArrowheads="1"/>
            </p:cNvSpPr>
            <p:nvPr/>
          </p:nvSpPr>
          <p:spPr bwMode="auto">
            <a:xfrm>
              <a:off x="1258389" y="5244963"/>
              <a:ext cx="6842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CA" dirty="0">
                  <a:solidFill>
                    <a:srgbClr val="00B050"/>
                  </a:solidFill>
                </a:rPr>
                <a:t>ECG</a:t>
              </a:r>
            </a:p>
          </p:txBody>
        </p:sp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1258389" y="5641883"/>
              <a:ext cx="69691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CA" dirty="0">
                  <a:solidFill>
                    <a:srgbClr val="FF0000"/>
                  </a:solidFill>
                </a:rPr>
                <a:t>EOG</a:t>
              </a:r>
            </a:p>
          </p:txBody>
        </p:sp>
      </p:grp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8305800" y="4885509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CA" dirty="0">
                <a:solidFill>
                  <a:srgbClr val="00B050"/>
                </a:solidFill>
              </a:rPr>
              <a:t>ECG</a:t>
            </a: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8305800" y="5282429"/>
            <a:ext cx="69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CA" dirty="0">
                <a:solidFill>
                  <a:srgbClr val="FF0000"/>
                </a:solidFill>
              </a:rPr>
              <a:t>EOG</a:t>
            </a:r>
          </a:p>
        </p:txBody>
      </p:sp>
    </p:spTree>
    <p:extLst>
      <p:ext uri="{BB962C8B-B14F-4D97-AF65-F5344CB8AC3E}">
        <p14:creationId xmlns:p14="http://schemas.microsoft.com/office/powerpoint/2010/main" val="287726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Two categories of artifacts:</a:t>
            </a:r>
          </a:p>
          <a:p>
            <a:pPr lvl="1"/>
            <a:r>
              <a:rPr lang="en-CA" dirty="0"/>
              <a:t>Well defined, reproducible, short, frequent:</a:t>
            </a:r>
          </a:p>
          <a:p>
            <a:pPr lvl="2"/>
            <a:r>
              <a:rPr lang="en-CA" dirty="0"/>
              <a:t>Heartbeats, eye blinks, eye movements, some stimulators</a:t>
            </a:r>
          </a:p>
          <a:p>
            <a:pPr lvl="2"/>
            <a:r>
              <a:rPr lang="en-CA" dirty="0"/>
              <a:t>Unavoidable and frequent: we cannot just ignore them</a:t>
            </a:r>
          </a:p>
          <a:p>
            <a:pPr lvl="2"/>
            <a:r>
              <a:rPr lang="en-CA" dirty="0"/>
              <a:t>Can be modeled and removed from the signal efficiently</a:t>
            </a:r>
          </a:p>
          <a:p>
            <a:pPr lvl="2"/>
            <a:endParaRPr lang="en-CA" dirty="0"/>
          </a:p>
          <a:p>
            <a:pPr lvl="1"/>
            <a:r>
              <a:rPr lang="en-CA" dirty="0"/>
              <a:t>All the other events that can alter the recordings:</a:t>
            </a:r>
          </a:p>
          <a:p>
            <a:pPr lvl="2"/>
            <a:r>
              <a:rPr lang="en-CA" dirty="0"/>
              <a:t>Movements, building vibrations, metro nearby…</a:t>
            </a:r>
          </a:p>
          <a:p>
            <a:pPr lvl="2"/>
            <a:r>
              <a:rPr lang="en-CA" dirty="0"/>
              <a:t>Too complex or not repeated enough to be modeled</a:t>
            </a:r>
          </a:p>
          <a:p>
            <a:pPr lvl="2"/>
            <a:r>
              <a:rPr lang="en-CA" dirty="0"/>
              <a:t>Safer to mark them as bad segments, and ignore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8B1FFB-1F3F-41D0-B6A3-DFAAA7BA09F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Artifact correction</a:t>
            </a:r>
            <a:endParaRPr lang="en-CA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Correction with Signal Space Projections (SSP)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2743200" y="2036562"/>
            <a:ext cx="2297542" cy="2716029"/>
            <a:chOff x="985187" y="2745110"/>
            <a:chExt cx="2057401" cy="2512690"/>
          </a:xfrm>
        </p:grpSpPr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187" y="2745110"/>
              <a:ext cx="1779237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951" y="3352800"/>
              <a:ext cx="1779237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351" y="3962400"/>
              <a:ext cx="1779237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5250592" y="2810768"/>
            <a:ext cx="845417" cy="722725"/>
            <a:chOff x="4872188" y="2797314"/>
            <a:chExt cx="757053" cy="668617"/>
          </a:xfrm>
        </p:grpSpPr>
        <p:sp>
          <p:nvSpPr>
            <p:cNvPr id="17" name="Down Arrow 16"/>
            <p:cNvSpPr/>
            <p:nvPr/>
          </p:nvSpPr>
          <p:spPr bwMode="auto">
            <a:xfrm rot="16200000">
              <a:off x="5080058" y="2916748"/>
              <a:ext cx="341313" cy="7570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78643" y="2797314"/>
              <a:ext cx="639065" cy="370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>
                  <a:solidFill>
                    <a:schemeClr val="accent6">
                      <a:lumMod val="50000"/>
                    </a:schemeClr>
                  </a:solidFill>
                </a:rPr>
                <a:t>PCA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000075" y="1612048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chemeClr val="accent6">
                    <a:lumMod val="50000"/>
                  </a:schemeClr>
                </a:solidFill>
              </a:rPr>
              <a:t>Spatial components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62518" y="2031587"/>
            <a:ext cx="2095682" cy="2745996"/>
            <a:chOff x="3685960" y="2740134"/>
            <a:chExt cx="1876640" cy="2540413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960" y="2740134"/>
              <a:ext cx="1519677" cy="1234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145" y="3352800"/>
              <a:ext cx="1519677" cy="1243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4038600"/>
              <a:ext cx="1524000" cy="124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30"/>
          <p:cNvSpPr txBox="1"/>
          <p:nvPr/>
        </p:nvSpPr>
        <p:spPr>
          <a:xfrm>
            <a:off x="2743200" y="1592461"/>
            <a:ext cx="1891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chemeClr val="accent6">
                    <a:lumMod val="50000"/>
                  </a:schemeClr>
                </a:solidFill>
              </a:rPr>
              <a:t>Detect artifacts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62034" y="5276540"/>
            <a:ext cx="5896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chemeClr val="accent6">
                    <a:lumMod val="50000"/>
                  </a:schemeClr>
                </a:solidFill>
              </a:rPr>
              <a:t>Select components and compute a linear projector</a:t>
            </a:r>
            <a:br>
              <a:rPr lang="en-CA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CA" sz="2000" dirty="0">
                <a:solidFill>
                  <a:schemeClr val="accent6">
                    <a:lumMod val="50000"/>
                  </a:schemeClr>
                </a:solidFill>
              </a:rPr>
              <a:t>to remove their contribution from the recordings</a:t>
            </a:r>
          </a:p>
        </p:txBody>
      </p:sp>
      <p:sp>
        <p:nvSpPr>
          <p:cNvPr id="34" name="Down Arrow 33"/>
          <p:cNvSpPr/>
          <p:nvPr/>
        </p:nvSpPr>
        <p:spPr bwMode="auto">
          <a:xfrm>
            <a:off x="6934200" y="4879028"/>
            <a:ext cx="368934" cy="389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91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Example: Cardiac artifact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764040"/>
            <a:ext cx="2279980" cy="168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10" y="1759277"/>
            <a:ext cx="2110430" cy="168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7639"/>
            <a:ext cx="2260681" cy="166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97639"/>
            <a:ext cx="2110429" cy="166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912" y="1764040"/>
            <a:ext cx="2215192" cy="168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43" y="3897639"/>
            <a:ext cx="2193137" cy="166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4"/>
          <p:cNvSpPr txBox="1">
            <a:spLocks noChangeArrowheads="1"/>
          </p:cNvSpPr>
          <p:nvPr/>
        </p:nvSpPr>
        <p:spPr bwMode="auto">
          <a:xfrm rot="16200000">
            <a:off x="1601905" y="2360494"/>
            <a:ext cx="1127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Original</a:t>
            </a:r>
          </a:p>
        </p:txBody>
      </p:sp>
      <p:sp>
        <p:nvSpPr>
          <p:cNvPr id="38" name="TextBox 13"/>
          <p:cNvSpPr txBox="1">
            <a:spLocks noChangeArrowheads="1"/>
          </p:cNvSpPr>
          <p:nvPr/>
        </p:nvSpPr>
        <p:spPr bwMode="auto">
          <a:xfrm rot="16200000">
            <a:off x="1810087" y="4464440"/>
            <a:ext cx="763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SSP</a:t>
            </a:r>
          </a:p>
        </p:txBody>
      </p:sp>
      <p:sp>
        <p:nvSpPr>
          <p:cNvPr id="39" name="Down Arrow 38"/>
          <p:cNvSpPr/>
          <p:nvPr/>
        </p:nvSpPr>
        <p:spPr bwMode="auto">
          <a:xfrm>
            <a:off x="7746447" y="3292475"/>
            <a:ext cx="254553" cy="722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Down Arrow 39"/>
          <p:cNvSpPr/>
          <p:nvPr/>
        </p:nvSpPr>
        <p:spPr bwMode="auto">
          <a:xfrm>
            <a:off x="5651763" y="3292475"/>
            <a:ext cx="254553" cy="722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Down Arrow 40"/>
          <p:cNvSpPr/>
          <p:nvPr/>
        </p:nvSpPr>
        <p:spPr bwMode="auto">
          <a:xfrm>
            <a:off x="3377865" y="3276600"/>
            <a:ext cx="254552" cy="722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48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Example: Blink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Picture 2" descr="C:\Work\Doc\brainstorm3\site\snapshots\sspExample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"/>
          <a:stretch/>
        </p:blipFill>
        <p:spPr bwMode="auto">
          <a:xfrm>
            <a:off x="1981200" y="1752600"/>
            <a:ext cx="7162800" cy="39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5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Brainstorm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Free and open-source application</a:t>
            </a:r>
          </a:p>
          <a:p>
            <a:pPr eaLnBrk="1" hangingPunct="1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Matlab &amp; Java: Platform-independent</a:t>
            </a:r>
          </a:p>
          <a:p>
            <a:pPr eaLnBrk="1" hangingPunct="1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Designed for Matlab</a:t>
            </a:r>
          </a:p>
          <a:p>
            <a:pPr eaLnBrk="1" hangingPunct="1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Stand-alone version available</a:t>
            </a:r>
          </a:p>
          <a:p>
            <a:pPr eaLnBrk="1" hangingPunct="1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Interface-based: click, drag, drop</a:t>
            </a:r>
          </a:p>
          <a:p>
            <a:pPr eaLnBrk="1" hangingPunct="1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No programming experience required</a:t>
            </a:r>
          </a:p>
          <a:p>
            <a:pPr eaLnBrk="1" hangingPunct="1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Daily updates of the software</a:t>
            </a:r>
          </a:p>
          <a:p>
            <a:pPr eaLnBrk="1" hangingPunct="1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Supports most common file formats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843D4-3B83-4007-95C6-8E171EEB2B1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5" descr="C:\Francois\Doc\brainstorm3\logo\logo_java.gi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61011" y="1524000"/>
            <a:ext cx="317751" cy="533400"/>
          </a:xfrm>
          <a:prstGeom prst="rect">
            <a:avLst/>
          </a:prstGeom>
          <a:noFill/>
        </p:spPr>
      </p:pic>
      <p:pic>
        <p:nvPicPr>
          <p:cNvPr id="6" name="Picture 6" descr="C:\Francois\Doc\brainstorm3\logo\logo_matlab.gif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04464" y="2133600"/>
            <a:ext cx="453736" cy="399288"/>
          </a:xfrm>
          <a:prstGeom prst="rect">
            <a:avLst/>
          </a:prstGeom>
          <a:noFill/>
        </p:spPr>
      </p:pic>
      <p:pic>
        <p:nvPicPr>
          <p:cNvPr id="7" name="Picture 8" descr="C:\Documents and Settings\tadel\Local Settings\Temporary Internet Files\Content.IE5\QNWT6PGV\MCj04315680000[1]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7924800" y="3200400"/>
            <a:ext cx="609600" cy="613664"/>
          </a:xfrm>
          <a:prstGeom prst="rect">
            <a:avLst/>
          </a:prstGeom>
          <a:noFill/>
        </p:spPr>
      </p:pic>
      <p:pic>
        <p:nvPicPr>
          <p:cNvPr id="8" name="Picture 9" descr="C:\Francois\Doc\brainstorm3\logo\logo_free.gif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01000" y="990600"/>
            <a:ext cx="457200" cy="457200"/>
          </a:xfrm>
          <a:prstGeom prst="rect">
            <a:avLst/>
          </a:prstGeom>
          <a:noFill/>
        </p:spPr>
      </p:pic>
      <p:pic>
        <p:nvPicPr>
          <p:cNvPr id="9" name="Picture 10" descr="C:\Francois\Doc\brainstorm3\logo\logo_nomatlab.gif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72425" y="2667000"/>
            <a:ext cx="533400" cy="533400"/>
          </a:xfrm>
          <a:prstGeom prst="rect">
            <a:avLst/>
          </a:prstGeom>
          <a:noFill/>
        </p:spPr>
      </p:pic>
      <p:pic>
        <p:nvPicPr>
          <p:cNvPr id="10" name="Picture 11" descr="C:\Francois\Doc\brainstorm3\logo\logo_nocode.gif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8001000" y="3886200"/>
            <a:ext cx="533400" cy="533400"/>
          </a:xfrm>
          <a:prstGeom prst="rect">
            <a:avLst/>
          </a:prstGeom>
          <a:noFill/>
        </p:spPr>
      </p:pic>
      <p:pic>
        <p:nvPicPr>
          <p:cNvPr id="11" name="Picture 16" descr="Fork, github, mark, octocat icon - Free download">
            <a:extLst>
              <a:ext uri="{FF2B5EF4-FFF2-40B4-BE49-F238E27FC236}">
                <a16:creationId xmlns:a16="http://schemas.microsoft.com/office/drawing/2014/main" id="{7F380907-F4C0-4DAC-85D3-DD1827F16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60" y="98345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949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Pre-processing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Independent component analysis (ICA):</a:t>
            </a:r>
          </a:p>
          <a:p>
            <a:pPr lvl="1"/>
            <a:r>
              <a:rPr lang="en-CA" dirty="0"/>
              <a:t>Popular in the EEG literature</a:t>
            </a:r>
          </a:p>
          <a:p>
            <a:pPr lvl="1"/>
            <a:r>
              <a:rPr lang="en-CA" dirty="0"/>
              <a:t>Alternative to SSP for low number of sensors</a:t>
            </a:r>
          </a:p>
          <a:p>
            <a:pPr lvl="1"/>
            <a:r>
              <a:rPr lang="en-CA" dirty="0"/>
              <a:t>Already implemented:  Infomax and JADE   (EEGLAB)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26" name="Picture 2" descr="ica_te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96" y="3244877"/>
            <a:ext cx="9162495" cy="26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483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Automatic detection of artifacts  (RMS-based)</a:t>
            </a:r>
          </a:p>
          <a:p>
            <a:r>
              <a:rPr lang="en-US" sz="2400" dirty="0"/>
              <a:t>Manual screening of all the recordings is advised</a:t>
            </a:r>
            <a:br>
              <a:rPr lang="en-US" sz="2400" dirty="0"/>
            </a:br>
            <a:r>
              <a:rPr lang="en-US" sz="2400" dirty="0"/>
              <a:t>(scroll all the sensors by pages of 10-20s)</a:t>
            </a:r>
          </a:p>
          <a:p>
            <a:r>
              <a:rPr lang="en-US" sz="2400" dirty="0"/>
              <a:t>Exclude: Blinks, movements, SQUID jumps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24200"/>
            <a:ext cx="2995785" cy="2603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061" y="2595138"/>
            <a:ext cx="3429000" cy="167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055" y="3733800"/>
            <a:ext cx="2877945" cy="2528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761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Elekta-</a:t>
            </a:r>
            <a:r>
              <a:rPr lang="en-CA" dirty="0" err="1"/>
              <a:t>Neuromag</a:t>
            </a:r>
            <a:r>
              <a:rPr lang="en-CA" dirty="0"/>
              <a:t>			      SQUID jumps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052" name="Picture 4" descr="squid_jump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20" b="10593"/>
          <a:stretch/>
        </p:blipFill>
        <p:spPr bwMode="auto">
          <a:xfrm>
            <a:off x="380999" y="3048000"/>
            <a:ext cx="342248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5181600"/>
          </a:xfrm>
        </p:spPr>
        <p:txBody>
          <a:bodyPr/>
          <a:lstStyle/>
          <a:p>
            <a:r>
              <a:rPr lang="en-US" dirty="0"/>
              <a:t>Sharps </a:t>
            </a:r>
            <a:r>
              <a:rPr lang="en-CA" dirty="0"/>
              <a:t>steps followed by a change of baseline value</a:t>
            </a:r>
          </a:p>
          <a:p>
            <a:r>
              <a:rPr lang="en-CA" sz="2600" dirty="0"/>
              <a:t>Mark the channels as bad before running MaxFilter</a:t>
            </a:r>
          </a:p>
          <a:p>
            <a:r>
              <a:rPr lang="en-CA" sz="2600" dirty="0"/>
              <a:t>Or mark the segments as bad in Brainstorm</a:t>
            </a:r>
          </a:p>
        </p:txBody>
      </p:sp>
      <p:pic>
        <p:nvPicPr>
          <p:cNvPr id="2050" name="Picture 2" descr="artifact_jumps_ss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44" y="2806336"/>
            <a:ext cx="5705856" cy="22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507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Epoching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Markers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Presentation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Sensor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Manual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Two types of experiments:</a:t>
            </a:r>
          </a:p>
          <a:p>
            <a:pPr lvl="1"/>
            <a:r>
              <a:rPr lang="en-US" sz="2400" dirty="0"/>
              <a:t>Steady-state or resting-state (ongoing activity)</a:t>
            </a:r>
          </a:p>
          <a:p>
            <a:pPr lvl="1"/>
            <a:r>
              <a:rPr lang="en-US" sz="2400" dirty="0"/>
              <a:t>Event-based (stimulus, response, spike…)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How to get event markers in the recordings?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200400"/>
            <a:ext cx="6191250" cy="2819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636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Epoching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Reading the triggers saved by the presentation software (includes jittered OS delays)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File triggers are never aligned with the real stim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4409488"/>
            <a:ext cx="3517915" cy="122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49"/>
          <p:cNvGrpSpPr/>
          <p:nvPr/>
        </p:nvGrpSpPr>
        <p:grpSpPr>
          <a:xfrm>
            <a:off x="2325065" y="1824812"/>
            <a:ext cx="6647485" cy="3204388"/>
            <a:chOff x="2343871" y="1824812"/>
            <a:chExt cx="6647485" cy="3204388"/>
          </a:xfrm>
        </p:grpSpPr>
        <p:grpSp>
          <p:nvGrpSpPr>
            <p:cNvPr id="45" name="Group 44"/>
            <p:cNvGrpSpPr/>
            <p:nvPr/>
          </p:nvGrpSpPr>
          <p:grpSpPr>
            <a:xfrm>
              <a:off x="2343871" y="2447617"/>
              <a:ext cx="1224136" cy="601892"/>
              <a:chOff x="2343871" y="2319536"/>
              <a:chExt cx="1224136" cy="601892"/>
            </a:xfrm>
          </p:grpSpPr>
          <p:pic>
            <p:nvPicPr>
              <p:cNvPr id="11" name="Picture 2" descr="http://www.mathworks.com/cmsimages/64848_wl_cc_logo_membrane_2002_wl.gif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2721" y="2362200"/>
                <a:ext cx="640113" cy="55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ounded Rectangle 11"/>
              <p:cNvSpPr/>
              <p:nvPr/>
            </p:nvSpPr>
            <p:spPr bwMode="auto">
              <a:xfrm>
                <a:off x="2343871" y="2319536"/>
                <a:ext cx="1224136" cy="57606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CA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Stimulation software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4029075" y="2447617"/>
              <a:ext cx="1224136" cy="587472"/>
              <a:chOff x="4144889" y="2319536"/>
              <a:chExt cx="1224136" cy="587472"/>
            </a:xfrm>
          </p:grpSpPr>
          <p:pic>
            <p:nvPicPr>
              <p:cNvPr id="14" name="Picture 18" descr="C:\Users\francois\Downloads\index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0061" y="2366548"/>
                <a:ext cx="712160" cy="5404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ounded Rectangle 14"/>
              <p:cNvSpPr/>
              <p:nvPr/>
            </p:nvSpPr>
            <p:spPr bwMode="auto">
              <a:xfrm>
                <a:off x="4144889" y="2319536"/>
                <a:ext cx="1224136" cy="57606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CA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Operating system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5714975" y="2447617"/>
              <a:ext cx="1224136" cy="590697"/>
              <a:chOff x="5945089" y="2319536"/>
              <a:chExt cx="1224136" cy="590697"/>
            </a:xfrm>
          </p:grpSpPr>
          <p:pic>
            <p:nvPicPr>
              <p:cNvPr id="13" name="Picture 21" descr="C:\Users\francois\Downloads\index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7097" y="2381950"/>
                <a:ext cx="1080120" cy="528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ounded Rectangle 15"/>
              <p:cNvSpPr/>
              <p:nvPr/>
            </p:nvSpPr>
            <p:spPr bwMode="auto">
              <a:xfrm>
                <a:off x="5945089" y="2319536"/>
                <a:ext cx="1224136" cy="57606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CA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Video or</a:t>
                </a:r>
              </a:p>
              <a:p>
                <a:pPr algn="ctr">
                  <a:defRPr/>
                </a:pPr>
                <a:r>
                  <a:rPr lang="en-CA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sound card</a:t>
                </a:r>
              </a:p>
            </p:txBody>
          </p:sp>
        </p:grpSp>
        <p:sp>
          <p:nvSpPr>
            <p:cNvPr id="17" name="Rounded Rectangle 16"/>
            <p:cNvSpPr/>
            <p:nvPr/>
          </p:nvSpPr>
          <p:spPr bwMode="auto">
            <a:xfrm>
              <a:off x="7410400" y="2451289"/>
              <a:ext cx="1224136" cy="57606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CA" sz="1600" b="1" dirty="0">
                  <a:solidFill>
                    <a:schemeClr val="accent1">
                      <a:lumMod val="50000"/>
                    </a:schemeClr>
                  </a:solidFill>
                </a:rPr>
                <a:t>Projector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24200" y="1827103"/>
              <a:ext cx="3124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Image production (jittered delays)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29671" y="3342688"/>
              <a:ext cx="8513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A" sz="1600" i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Triggers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63271" y="3342688"/>
              <a:ext cx="12047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A" sz="1600" i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MEG signals</a:t>
              </a:r>
            </a:p>
          </p:txBody>
        </p:sp>
        <p:sp>
          <p:nvSpPr>
            <p:cNvPr id="28" name="Bent-Up Arrow 27"/>
            <p:cNvSpPr/>
            <p:nvPr/>
          </p:nvSpPr>
          <p:spPr>
            <a:xfrm rot="5400000">
              <a:off x="3154202" y="2856277"/>
              <a:ext cx="672744" cy="1077002"/>
            </a:xfrm>
            <a:prstGeom prst="bentUpArrow">
              <a:avLst>
                <a:gd name="adj1" fmla="val 4913"/>
                <a:gd name="adj2" fmla="val 5473"/>
                <a:gd name="adj3" fmla="val 5387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93855" y="3371197"/>
              <a:ext cx="788416" cy="809691"/>
              <a:chOff x="3188460" y="2492896"/>
              <a:chExt cx="648072" cy="657291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188460" y="2492896"/>
                <a:ext cx="648072" cy="657291"/>
                <a:chOff x="4378777" y="3523232"/>
                <a:chExt cx="444301" cy="444301"/>
              </a:xfrm>
            </p:grpSpPr>
            <p:pic>
              <p:nvPicPr>
                <p:cNvPr id="32" name="Picture 23" descr="https://cdn2.iconfinder.com/data/icons/windows-8-metro-style/256/file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8777" y="3523232"/>
                  <a:ext cx="444301" cy="4443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27" descr="C:\Users\francois\Downloads\eeg-icon.png"/>
                <p:cNvPicPr>
                  <a:picLocks noChangeAspect="1" noChangeArrowheads="1"/>
                </p:cNvPicPr>
                <p:nvPr/>
              </p:nvPicPr>
              <p:blipFill>
                <a:blip r:embed="rId7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02211" y="3713636"/>
                  <a:ext cx="194697" cy="1946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1" name="TextBox 30"/>
              <p:cNvSpPr txBox="1"/>
              <p:nvPr/>
            </p:nvSpPr>
            <p:spPr>
              <a:xfrm>
                <a:off x="3273123" y="2507754"/>
                <a:ext cx="309649" cy="249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CA" sz="14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.</a:t>
                </a:r>
                <a:r>
                  <a:rPr lang="en-CA" sz="1400" dirty="0" err="1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fif</a:t>
                </a:r>
                <a:endParaRPr lang="en-CA" sz="1400" dirty="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35" name="Right Arrow 34"/>
            <p:cNvSpPr/>
            <p:nvPr/>
          </p:nvSpPr>
          <p:spPr>
            <a:xfrm rot="10800000">
              <a:off x="4730693" y="3644534"/>
              <a:ext cx="2654554" cy="89265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586213" y="2605398"/>
              <a:ext cx="426221" cy="242517"/>
              <a:chOff x="3586213" y="2477317"/>
              <a:chExt cx="547686" cy="242517"/>
            </a:xfrm>
          </p:grpSpPr>
          <p:pic>
            <p:nvPicPr>
              <p:cNvPr id="23" name="Picture 30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86213" y="2477317"/>
                <a:ext cx="547686" cy="242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" name="Isosceles Triangle 35"/>
              <p:cNvSpPr/>
              <p:nvPr/>
            </p:nvSpPr>
            <p:spPr>
              <a:xfrm rot="5400000">
                <a:off x="4066383" y="2573115"/>
                <a:ext cx="82280" cy="50921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268243" y="2577004"/>
              <a:ext cx="429765" cy="270911"/>
              <a:chOff x="5384057" y="2448923"/>
              <a:chExt cx="552240" cy="270911"/>
            </a:xfrm>
          </p:grpSpPr>
          <p:pic>
            <p:nvPicPr>
              <p:cNvPr id="24" name="Picture 30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88" t="-11707" r="6113" b="-2"/>
              <a:stretch/>
            </p:blipFill>
            <p:spPr bwMode="auto">
              <a:xfrm>
                <a:off x="5384057" y="2448923"/>
                <a:ext cx="545306" cy="2709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Isosceles Triangle 36"/>
              <p:cNvSpPr/>
              <p:nvPr/>
            </p:nvSpPr>
            <p:spPr>
              <a:xfrm rot="5400000">
                <a:off x="5869697" y="2574082"/>
                <a:ext cx="82280" cy="50921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954169" y="2605398"/>
              <a:ext cx="430782" cy="242517"/>
              <a:chOff x="7184282" y="2477317"/>
              <a:chExt cx="553547" cy="242517"/>
            </a:xfrm>
          </p:grpSpPr>
          <p:pic>
            <p:nvPicPr>
              <p:cNvPr id="25" name="Picture 30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184282" y="2477317"/>
                <a:ext cx="547687" cy="242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" name="Isosceles Triangle 37"/>
              <p:cNvSpPr/>
              <p:nvPr/>
            </p:nvSpPr>
            <p:spPr>
              <a:xfrm rot="5400000">
                <a:off x="7671229" y="2574083"/>
                <a:ext cx="82280" cy="50921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 rot="5400000">
              <a:off x="7825701" y="3139267"/>
              <a:ext cx="440713" cy="242517"/>
              <a:chOff x="8984372" y="2477317"/>
              <a:chExt cx="570640" cy="242517"/>
            </a:xfrm>
          </p:grpSpPr>
          <p:pic>
            <p:nvPicPr>
              <p:cNvPr id="26" name="Picture 30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984372" y="2477317"/>
                <a:ext cx="561118" cy="242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9" name="Isosceles Triangle 38"/>
              <p:cNvSpPr/>
              <p:nvPr/>
            </p:nvSpPr>
            <p:spPr>
              <a:xfrm rot="5400000">
                <a:off x="9488412" y="2574084"/>
                <a:ext cx="82280" cy="50921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40" name="Left Bracket 39"/>
            <p:cNvSpPr/>
            <p:nvPr/>
          </p:nvSpPr>
          <p:spPr>
            <a:xfrm rot="5400000">
              <a:off x="4648119" y="-143903"/>
              <a:ext cx="211070" cy="4764454"/>
            </a:xfrm>
            <a:prstGeom prst="leftBracket">
              <a:avLst>
                <a:gd name="adj" fmla="val 113630"/>
              </a:avLst>
            </a:prstGeom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239000" y="1824812"/>
              <a:ext cx="17428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Transmission </a:t>
              </a:r>
              <a:br>
                <a:rPr lang="en-CA" sz="1600" b="1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</a:br>
              <a:r>
                <a:rPr lang="en-CA" sz="1600" b="1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(fixed or jittered) </a:t>
              </a:r>
            </a:p>
          </p:txBody>
        </p:sp>
        <p:sp>
          <p:nvSpPr>
            <p:cNvPr id="42" name="Left Bracket 41"/>
            <p:cNvSpPr/>
            <p:nvPr/>
          </p:nvSpPr>
          <p:spPr>
            <a:xfrm rot="5400000">
              <a:off x="8000408" y="1352913"/>
              <a:ext cx="211072" cy="1770824"/>
            </a:xfrm>
            <a:prstGeom prst="leftBracket">
              <a:avLst>
                <a:gd name="adj" fmla="val 113630"/>
              </a:avLst>
            </a:prstGeom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06071" y="3723688"/>
              <a:ext cx="2269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Recording (fixed delays)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30086" y="3488356"/>
              <a:ext cx="2066985" cy="15408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Presentation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Sensor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Manual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088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Epoching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Reading information recorded on the subject side (photodiode, microphone, response box…)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Avoids most uncontrollable jittered delays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325065" y="1824812"/>
            <a:ext cx="6647485" cy="2356076"/>
            <a:chOff x="2343871" y="1824812"/>
            <a:chExt cx="6647485" cy="2356076"/>
          </a:xfrm>
        </p:grpSpPr>
        <p:grpSp>
          <p:nvGrpSpPr>
            <p:cNvPr id="45" name="Group 44"/>
            <p:cNvGrpSpPr/>
            <p:nvPr/>
          </p:nvGrpSpPr>
          <p:grpSpPr>
            <a:xfrm>
              <a:off x="2343871" y="2447617"/>
              <a:ext cx="1224136" cy="601892"/>
              <a:chOff x="2343871" y="2319536"/>
              <a:chExt cx="1224136" cy="601892"/>
            </a:xfrm>
          </p:grpSpPr>
          <p:pic>
            <p:nvPicPr>
              <p:cNvPr id="11" name="Picture 2" descr="http://www.mathworks.com/cmsimages/64848_wl_cc_logo_membrane_2002_wl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2721" y="2362200"/>
                <a:ext cx="640113" cy="55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ounded Rectangle 11"/>
              <p:cNvSpPr/>
              <p:nvPr/>
            </p:nvSpPr>
            <p:spPr bwMode="auto">
              <a:xfrm>
                <a:off x="2343871" y="2319536"/>
                <a:ext cx="1224136" cy="57606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CA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Stimulation software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4029075" y="2447617"/>
              <a:ext cx="1224136" cy="587472"/>
              <a:chOff x="4144889" y="2319536"/>
              <a:chExt cx="1224136" cy="587472"/>
            </a:xfrm>
          </p:grpSpPr>
          <p:pic>
            <p:nvPicPr>
              <p:cNvPr id="14" name="Picture 18" descr="C:\Users\francois\Downloads\index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0061" y="2366548"/>
                <a:ext cx="712160" cy="5404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ounded Rectangle 14"/>
              <p:cNvSpPr/>
              <p:nvPr/>
            </p:nvSpPr>
            <p:spPr bwMode="auto">
              <a:xfrm>
                <a:off x="4144889" y="2319536"/>
                <a:ext cx="1224136" cy="57606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CA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Operating system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5714975" y="2447617"/>
              <a:ext cx="1224136" cy="590697"/>
              <a:chOff x="5945089" y="2319536"/>
              <a:chExt cx="1224136" cy="590697"/>
            </a:xfrm>
          </p:grpSpPr>
          <p:pic>
            <p:nvPicPr>
              <p:cNvPr id="13" name="Picture 21" descr="C:\Users\francois\Downloads\index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7097" y="2381950"/>
                <a:ext cx="1080120" cy="528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ounded Rectangle 15"/>
              <p:cNvSpPr/>
              <p:nvPr/>
            </p:nvSpPr>
            <p:spPr bwMode="auto">
              <a:xfrm>
                <a:off x="5945089" y="2319536"/>
                <a:ext cx="1224136" cy="57606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CA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Video or</a:t>
                </a:r>
              </a:p>
              <a:p>
                <a:pPr algn="ctr">
                  <a:defRPr/>
                </a:pPr>
                <a:r>
                  <a:rPr lang="en-CA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sound card</a:t>
                </a:r>
              </a:p>
            </p:txBody>
          </p:sp>
        </p:grpSp>
        <p:sp>
          <p:nvSpPr>
            <p:cNvPr id="17" name="Rounded Rectangle 16"/>
            <p:cNvSpPr/>
            <p:nvPr/>
          </p:nvSpPr>
          <p:spPr bwMode="auto">
            <a:xfrm>
              <a:off x="7410400" y="2451289"/>
              <a:ext cx="1224136" cy="57606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CA" sz="1600" b="1" dirty="0">
                  <a:solidFill>
                    <a:schemeClr val="accent1">
                      <a:lumMod val="50000"/>
                    </a:schemeClr>
                  </a:solidFill>
                </a:rPr>
                <a:t>Projector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24200" y="1827103"/>
              <a:ext cx="3124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strike="sngStrike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Image production (jittered delays)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67228" y="3342688"/>
              <a:ext cx="12047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A" sz="1600" i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MEG signals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93132" y="3371197"/>
              <a:ext cx="788416" cy="809691"/>
              <a:chOff x="3187866" y="2492896"/>
              <a:chExt cx="648072" cy="657291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187866" y="2492896"/>
                <a:ext cx="648072" cy="657291"/>
                <a:chOff x="4378370" y="3523232"/>
                <a:chExt cx="444301" cy="444301"/>
              </a:xfrm>
            </p:grpSpPr>
            <p:pic>
              <p:nvPicPr>
                <p:cNvPr id="32" name="Picture 23" descr="https://cdn2.iconfinder.com/data/icons/windows-8-metro-style/256/file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8370" y="3523232"/>
                  <a:ext cx="444301" cy="4443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27" descr="C:\Users\francois\Downloads\eeg-icon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02210" y="3713636"/>
                  <a:ext cx="194697" cy="1946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1" name="TextBox 30"/>
              <p:cNvSpPr txBox="1"/>
              <p:nvPr/>
            </p:nvSpPr>
            <p:spPr>
              <a:xfrm>
                <a:off x="3273125" y="2507754"/>
                <a:ext cx="309649" cy="249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CA" sz="14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.</a:t>
                </a:r>
                <a:r>
                  <a:rPr lang="en-CA" sz="1400" dirty="0" err="1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fif</a:t>
                </a:r>
                <a:endParaRPr lang="en-CA" sz="1400" dirty="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35" name="Right Arrow 34"/>
            <p:cNvSpPr/>
            <p:nvPr/>
          </p:nvSpPr>
          <p:spPr>
            <a:xfrm rot="10800000">
              <a:off x="4733681" y="3644536"/>
              <a:ext cx="2356322" cy="91539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586213" y="2605398"/>
              <a:ext cx="426221" cy="242517"/>
              <a:chOff x="3586213" y="2477317"/>
              <a:chExt cx="547686" cy="242517"/>
            </a:xfrm>
          </p:grpSpPr>
          <p:pic>
            <p:nvPicPr>
              <p:cNvPr id="23" name="Picture 30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86213" y="2477317"/>
                <a:ext cx="547686" cy="242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" name="Isosceles Triangle 35"/>
              <p:cNvSpPr/>
              <p:nvPr/>
            </p:nvSpPr>
            <p:spPr>
              <a:xfrm rot="5400000">
                <a:off x="4066383" y="2573115"/>
                <a:ext cx="82280" cy="50921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268243" y="2577004"/>
              <a:ext cx="429765" cy="270911"/>
              <a:chOff x="5384057" y="2448923"/>
              <a:chExt cx="552240" cy="270911"/>
            </a:xfrm>
          </p:grpSpPr>
          <p:pic>
            <p:nvPicPr>
              <p:cNvPr id="24" name="Picture 30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88" t="-11707" r="6113" b="-2"/>
              <a:stretch/>
            </p:blipFill>
            <p:spPr bwMode="auto">
              <a:xfrm>
                <a:off x="5384057" y="2448923"/>
                <a:ext cx="545306" cy="2709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Isosceles Triangle 36"/>
              <p:cNvSpPr/>
              <p:nvPr/>
            </p:nvSpPr>
            <p:spPr>
              <a:xfrm rot="5400000">
                <a:off x="5869697" y="2574082"/>
                <a:ext cx="82280" cy="50921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954169" y="2605398"/>
              <a:ext cx="430782" cy="242517"/>
              <a:chOff x="7184282" y="2477317"/>
              <a:chExt cx="553547" cy="242517"/>
            </a:xfrm>
          </p:grpSpPr>
          <p:pic>
            <p:nvPicPr>
              <p:cNvPr id="25" name="Picture 30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184282" y="2477317"/>
                <a:ext cx="547687" cy="242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" name="Isosceles Triangle 37"/>
              <p:cNvSpPr/>
              <p:nvPr/>
            </p:nvSpPr>
            <p:spPr>
              <a:xfrm rot="5400000">
                <a:off x="7671229" y="2574083"/>
                <a:ext cx="82280" cy="50921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 rot="5400000">
              <a:off x="7825701" y="3139267"/>
              <a:ext cx="440713" cy="242517"/>
              <a:chOff x="8984372" y="2477317"/>
              <a:chExt cx="570640" cy="242517"/>
            </a:xfrm>
          </p:grpSpPr>
          <p:pic>
            <p:nvPicPr>
              <p:cNvPr id="26" name="Picture 30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984372" y="2477317"/>
                <a:ext cx="561118" cy="242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9" name="Isosceles Triangle 38"/>
              <p:cNvSpPr/>
              <p:nvPr/>
            </p:nvSpPr>
            <p:spPr>
              <a:xfrm rot="5400000">
                <a:off x="9488412" y="2574084"/>
                <a:ext cx="82280" cy="50921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40" name="Left Bracket 39"/>
            <p:cNvSpPr/>
            <p:nvPr/>
          </p:nvSpPr>
          <p:spPr>
            <a:xfrm rot="5400000">
              <a:off x="4648119" y="-143903"/>
              <a:ext cx="211070" cy="4764454"/>
            </a:xfrm>
            <a:prstGeom prst="leftBracket">
              <a:avLst>
                <a:gd name="adj" fmla="val 113630"/>
              </a:avLst>
            </a:prstGeom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239000" y="1824812"/>
              <a:ext cx="17428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strike="sngStrike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Transmission </a:t>
              </a:r>
              <a:br>
                <a:rPr lang="en-CA" sz="1600" b="1" strike="sngStrike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</a:br>
              <a:r>
                <a:rPr lang="en-CA" sz="1600" b="1" strike="sngStrike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(fixed or jittered) </a:t>
              </a:r>
            </a:p>
          </p:txBody>
        </p:sp>
        <p:sp>
          <p:nvSpPr>
            <p:cNvPr id="42" name="Left Bracket 41"/>
            <p:cNvSpPr/>
            <p:nvPr/>
          </p:nvSpPr>
          <p:spPr>
            <a:xfrm rot="5400000">
              <a:off x="8000408" y="1352913"/>
              <a:ext cx="211072" cy="1770824"/>
            </a:xfrm>
            <a:prstGeom prst="leftBracket">
              <a:avLst>
                <a:gd name="adj" fmla="val 113630"/>
              </a:avLst>
            </a:prstGeom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953000" y="3739300"/>
            <a:ext cx="167295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1600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Photodiode signal</a:t>
            </a:r>
          </a:p>
        </p:txBody>
      </p:sp>
      <p:sp>
        <p:nvSpPr>
          <p:cNvPr id="53" name="Right Arrow 52"/>
          <p:cNvSpPr/>
          <p:nvPr/>
        </p:nvSpPr>
        <p:spPr>
          <a:xfrm rot="10800000">
            <a:off x="4733926" y="4041149"/>
            <a:ext cx="2356322" cy="73651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1" name="Content Placeholder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78358" y="3505199"/>
            <a:ext cx="2085681" cy="1573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9400" y="4409488"/>
            <a:ext cx="3519314" cy="122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5" name="Group 54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Presentation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Sensor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Manual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156448" y="4051810"/>
            <a:ext cx="3223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Recording (fixed delays)</a:t>
            </a:r>
          </a:p>
        </p:txBody>
      </p:sp>
      <p:sp>
        <p:nvSpPr>
          <p:cNvPr id="49" name="Bent-Up Arrow 48"/>
          <p:cNvSpPr/>
          <p:nvPr/>
        </p:nvSpPr>
        <p:spPr>
          <a:xfrm rot="5400000">
            <a:off x="3135396" y="2856277"/>
            <a:ext cx="672744" cy="1077002"/>
          </a:xfrm>
          <a:prstGeom prst="bentUpArrow">
            <a:avLst>
              <a:gd name="adj1" fmla="val 4913"/>
              <a:gd name="adj2" fmla="val 5473"/>
              <a:gd name="adj3" fmla="val 5387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TextBox 57"/>
          <p:cNvSpPr txBox="1"/>
          <p:nvPr/>
        </p:nvSpPr>
        <p:spPr>
          <a:xfrm>
            <a:off x="3010865" y="3342688"/>
            <a:ext cx="85132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16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Triggers</a:t>
            </a:r>
          </a:p>
        </p:txBody>
      </p:sp>
    </p:spTree>
    <p:extLst>
      <p:ext uri="{BB962C8B-B14F-4D97-AF65-F5344CB8AC3E}">
        <p14:creationId xmlns:p14="http://schemas.microsoft.com/office/powerpoint/2010/main" val="3193174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Epoching 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Reading the triggers save by the presentation software (includes jittered OS delays)</a:t>
            </a:r>
          </a:p>
          <a:p>
            <a:r>
              <a:rPr lang="en-US" sz="2400" dirty="0"/>
              <a:t>Reading information recorded on the subject side (photodiode, microphone, response box)</a:t>
            </a:r>
          </a:p>
          <a:p>
            <a:r>
              <a:rPr lang="en-US" sz="2400" dirty="0"/>
              <a:t>Manual or automatic marking of biological or behavioral events, post-acquisition (epileptic spikes, sleep spindles, rat position in a box…)</a:t>
            </a:r>
          </a:p>
          <a:p>
            <a:r>
              <a:rPr lang="en-US" sz="2400" dirty="0"/>
              <a:t>Optimized workflow for clinicians </a:t>
            </a:r>
            <a:br>
              <a:rPr lang="en-US" sz="2400" dirty="0"/>
            </a:br>
            <a:r>
              <a:rPr lang="en-US" sz="2400" dirty="0"/>
              <a:t>(keyboard and mouse shortcuts, workspace…)</a:t>
            </a: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524341"/>
            <a:ext cx="6477000" cy="1647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Presentation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Sensor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Manual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7505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Epoching 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463034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Combine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Extract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Length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Process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In some experiments, the event of interest is a combination of presentation markers.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Example: Priming experiments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200" dirty="0"/>
          </a:p>
          <a:p>
            <a:r>
              <a:rPr lang="en-US" sz="2400" dirty="0"/>
              <a:t>In Brainstorm, the events of interest are saved as new marker types in the continuous files.</a:t>
            </a:r>
          </a:p>
          <a:p>
            <a:r>
              <a:rPr lang="en-US" sz="2400" dirty="0"/>
              <a:t>In other environments, the events are sometimes defined only at the epoching time and not saved in the continuous file.</a:t>
            </a:r>
          </a:p>
          <a:p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514600" y="2514600"/>
            <a:ext cx="5494838" cy="1058258"/>
            <a:chOff x="3733800" y="2205335"/>
            <a:chExt cx="5494838" cy="1058258"/>
          </a:xfrm>
        </p:grpSpPr>
        <p:sp>
          <p:nvSpPr>
            <p:cNvPr id="11" name="TextBox 10"/>
            <p:cNvSpPr txBox="1"/>
            <p:nvPr/>
          </p:nvSpPr>
          <p:spPr>
            <a:xfrm>
              <a:off x="3733800" y="2205335"/>
              <a:ext cx="54948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rgbClr val="00B050"/>
                  </a:solidFill>
                </a:rPr>
                <a:t>C</a:t>
              </a:r>
              <a:r>
                <a:rPr lang="en-US" sz="2400" b="1" dirty="0"/>
                <a:t>     </a:t>
              </a:r>
              <a:r>
                <a:rPr lang="en-US" sz="2400" b="1" dirty="0">
                  <a:solidFill>
                    <a:srgbClr val="00B0F0"/>
                  </a:solidFill>
                </a:rPr>
                <a:t>B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rgbClr val="00B050"/>
                  </a:solidFill>
                </a:rPr>
                <a:t>C</a:t>
              </a:r>
              <a:r>
                <a:rPr lang="en-US" sz="2400" b="1" dirty="0"/>
                <a:t>     </a:t>
              </a:r>
              <a:r>
                <a:rPr lang="en-US" sz="2400" b="1" dirty="0">
                  <a:solidFill>
                    <a:srgbClr val="00B0F0"/>
                  </a:solidFill>
                </a:rPr>
                <a:t>B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rgbClr val="00B050"/>
                  </a:solidFill>
                </a:rPr>
                <a:t>C</a:t>
              </a:r>
              <a:r>
                <a:rPr lang="en-US" sz="2400" b="1" dirty="0"/>
                <a:t>     </a:t>
              </a:r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rgbClr val="00B050"/>
                  </a:solidFill>
                </a:rPr>
                <a:t>C         Markers</a:t>
              </a:r>
              <a:endParaRPr lang="en-US" sz="24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221480" y="2590800"/>
              <a:ext cx="0" cy="2286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5181600" y="2590800"/>
              <a:ext cx="0" cy="2286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6126480" y="2590800"/>
              <a:ext cx="0" cy="2286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048500" y="2590800"/>
              <a:ext cx="0" cy="2286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733800" y="2801928"/>
              <a:ext cx="53351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   </a:t>
              </a:r>
              <a:r>
                <a:rPr lang="en-US" sz="2400" b="1" dirty="0">
                  <a:solidFill>
                    <a:srgbClr val="C00000"/>
                  </a:solidFill>
                </a:rPr>
                <a:t>E1</a:t>
              </a:r>
              <a:r>
                <a:rPr lang="en-US" sz="2400" b="1" dirty="0"/>
                <a:t>       </a:t>
              </a:r>
              <a:r>
                <a:rPr lang="en-US" sz="2400" b="1" dirty="0">
                  <a:solidFill>
                    <a:srgbClr val="0070C0"/>
                  </a:solidFill>
                </a:rPr>
                <a:t>E2</a:t>
              </a:r>
              <a:r>
                <a:rPr lang="en-US" sz="2400" b="1" dirty="0"/>
                <a:t>       </a:t>
              </a:r>
              <a:r>
                <a:rPr lang="en-US" sz="2400" b="1" dirty="0" err="1">
                  <a:solidFill>
                    <a:srgbClr val="0070C0"/>
                  </a:solidFill>
                </a:rPr>
                <a:t>E2</a:t>
              </a:r>
              <a:r>
                <a:rPr lang="en-US" sz="2400" b="1" dirty="0"/>
                <a:t>      </a:t>
              </a:r>
              <a:r>
                <a:rPr lang="en-US" sz="2400" b="1" dirty="0">
                  <a:solidFill>
                    <a:srgbClr val="C00000"/>
                  </a:solidFill>
                </a:rPr>
                <a:t>E1        </a:t>
              </a:r>
              <a:r>
                <a:rPr lang="en-US" sz="2400" b="1" dirty="0">
                  <a:solidFill>
                    <a:srgbClr val="0070C0"/>
                  </a:solidFill>
                </a:rPr>
                <a:t>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688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Epoching 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In Brainstorm, the events of interest are saved as new marker types in the continuous files.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 other environments, the events are sometimes defined only at the epoching time and not saved in the continuous file.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003258"/>
            <a:ext cx="3200400" cy="2568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692" y="1850857"/>
            <a:ext cx="1833708" cy="27211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12" name="TextBox 11"/>
            <p:cNvSpPr txBox="1"/>
            <p:nvPr/>
          </p:nvSpPr>
          <p:spPr>
            <a:xfrm>
              <a:off x="0" y="609600"/>
              <a:ext cx="1957459" cy="5463034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Combine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Extract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Length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Process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1729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Epoching 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Epochs = Trials = Short blocks of recordings around an event of interest.</a:t>
            </a:r>
          </a:p>
          <a:p>
            <a:r>
              <a:rPr lang="en-US" sz="2400" dirty="0"/>
              <a:t>Epoching = Extracting epochs from the continuous recordings and saving them.</a:t>
            </a:r>
          </a:p>
          <a:p>
            <a:endParaRPr lang="en-US" sz="2400" dirty="0"/>
          </a:p>
          <a:p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387483" y="2971800"/>
            <a:ext cx="6520954" cy="2895600"/>
            <a:chOff x="2387483" y="2971800"/>
            <a:chExt cx="6520954" cy="2895600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7483" y="3245070"/>
              <a:ext cx="2787713" cy="229354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100" y="2971800"/>
              <a:ext cx="1490050" cy="1524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3440757"/>
              <a:ext cx="1491307" cy="1524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6900" y="3886200"/>
              <a:ext cx="1491307" cy="1524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388" y="4343400"/>
              <a:ext cx="1490049" cy="1524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Down Arrow 24"/>
            <p:cNvSpPr/>
            <p:nvPr/>
          </p:nvSpPr>
          <p:spPr bwMode="auto">
            <a:xfrm rot="16200000">
              <a:off x="5470933" y="4243011"/>
              <a:ext cx="270347" cy="6018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16" name="TextBox 15"/>
            <p:cNvSpPr txBox="1"/>
            <p:nvPr/>
          </p:nvSpPr>
          <p:spPr>
            <a:xfrm>
              <a:off x="0" y="609600"/>
              <a:ext cx="1957459" cy="5463034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Combine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Extract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Length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Process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033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Graphic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073600-373D-416F-B081-51EF4EA5A75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6800"/>
            <a:ext cx="8991600" cy="468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20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Epoching 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In Brainstorm, each imported epoch is an independent file in the database.</a:t>
            </a:r>
          </a:p>
          <a:p>
            <a:r>
              <a:rPr lang="en-US" sz="2400" dirty="0"/>
              <a:t>Accessible by event type or individually.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 other programs, all the epochs from one run are saved in one single file (one file per event type, or one file with all the events).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90800" y="2286000"/>
            <a:ext cx="6171956" cy="1982878"/>
            <a:chOff x="2590800" y="2362200"/>
            <a:chExt cx="6171956" cy="19828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800" y="2405744"/>
              <a:ext cx="2648438" cy="17485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4950" y="2362200"/>
              <a:ext cx="2324100" cy="11674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6768" y="2512921"/>
              <a:ext cx="2095988" cy="18321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13" name="TextBox 12"/>
            <p:cNvSpPr txBox="1"/>
            <p:nvPr/>
          </p:nvSpPr>
          <p:spPr>
            <a:xfrm>
              <a:off x="0" y="609600"/>
              <a:ext cx="1957459" cy="5463034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Combine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Extract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Length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Process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4786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Epoching 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How to define the optimal epoch length ?</a:t>
            </a:r>
          </a:p>
          <a:p>
            <a:r>
              <a:rPr lang="en-US" sz="2400" dirty="0"/>
              <a:t>Experimental design:</a:t>
            </a:r>
            <a:br>
              <a:rPr lang="en-US" sz="2400" dirty="0"/>
            </a:br>
            <a:r>
              <a:rPr lang="en-US" sz="2400" dirty="0"/>
              <a:t>Expected effect duration, inter-stimulus interval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Analysis:  Frequency filters and amplitude normalizations may require longer epochs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Computational limitations:  Size and time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79241"/>
            <a:ext cx="4876800" cy="1050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359684"/>
            <a:ext cx="4876800" cy="1050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13" name="TextBox 12"/>
            <p:cNvSpPr txBox="1"/>
            <p:nvPr/>
          </p:nvSpPr>
          <p:spPr>
            <a:xfrm>
              <a:off x="0" y="609600"/>
              <a:ext cx="1957459" cy="5463034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Combine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Extract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Length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Process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666969" y="2438400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[0,900]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2204" y="4456093"/>
            <a:ext cx="16417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+ 200ms baseline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+ 300ms filters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= [-500, 1200]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09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Epoching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Processing steps that can be applied on epochs:</a:t>
            </a:r>
          </a:p>
          <a:p>
            <a:pPr lvl="1"/>
            <a:r>
              <a:rPr lang="en-US" sz="2400" b="1" dirty="0"/>
              <a:t>DC offset correction</a:t>
            </a:r>
            <a:r>
              <a:rPr lang="en-US" sz="2400" dirty="0"/>
              <a:t>:  Subtract the average estimated over a baseline period</a:t>
            </a:r>
          </a:p>
          <a:p>
            <a:pPr lvl="1"/>
            <a:r>
              <a:rPr lang="en-US" sz="2400" b="1" dirty="0"/>
              <a:t>Detrending</a:t>
            </a:r>
            <a:r>
              <a:rPr lang="en-US" sz="2400" dirty="0"/>
              <a:t>:  Subtract a linear trend estimated over a reference period</a:t>
            </a:r>
          </a:p>
          <a:p>
            <a:pPr lvl="1"/>
            <a:r>
              <a:rPr lang="en-US" sz="2400" b="1" dirty="0"/>
              <a:t>Resampling</a:t>
            </a:r>
            <a:r>
              <a:rPr lang="en-US" sz="2400" dirty="0"/>
              <a:t>:  Decrease the sampling rate</a:t>
            </a:r>
          </a:p>
          <a:p>
            <a:endParaRPr lang="en-US" sz="1200" dirty="0"/>
          </a:p>
          <a:p>
            <a:r>
              <a:rPr lang="en-US" sz="2400" dirty="0"/>
              <a:t>This dataset: DC correction, baseline=[-500,0]ms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1" y="4343400"/>
            <a:ext cx="2879272" cy="175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343400"/>
            <a:ext cx="2879272" cy="175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12" name="TextBox 11"/>
            <p:cNvSpPr txBox="1"/>
            <p:nvPr/>
          </p:nvSpPr>
          <p:spPr>
            <a:xfrm>
              <a:off x="0" y="609600"/>
              <a:ext cx="1957459" cy="5463034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Combine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Extract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Length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   </a:t>
              </a: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Process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5131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subject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Averaging the trials: Reveals the features of the signals that are locked in time to a given event</a:t>
            </a:r>
            <a:br>
              <a:rPr lang="en-US" sz="2400" dirty="0"/>
            </a:br>
            <a:r>
              <a:rPr lang="en-US" sz="1400" dirty="0"/>
              <a:t> </a:t>
            </a:r>
            <a:br>
              <a:rPr lang="en-US" sz="2400" dirty="0"/>
            </a:br>
            <a:r>
              <a:rPr lang="en-US" sz="2400" dirty="0"/>
              <a:t>= Event-related field / potential</a:t>
            </a:r>
            <a:br>
              <a:rPr lang="en-US" sz="2400" dirty="0"/>
            </a:br>
            <a:r>
              <a:rPr lang="en-US" sz="2400" dirty="0"/>
              <a:t>= Evoked response</a:t>
            </a:r>
            <a:br>
              <a:rPr lang="en-US" sz="2400" dirty="0"/>
            </a:br>
            <a:r>
              <a:rPr lang="en-US" sz="2400" dirty="0"/>
              <a:t>= ERF/ERP</a:t>
            </a:r>
          </a:p>
          <a:p>
            <a:endParaRPr lang="en-US" sz="2400" dirty="0"/>
          </a:p>
          <a:p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0" y="3386731"/>
            <a:ext cx="2438400" cy="2328269"/>
            <a:chOff x="2209800" y="2697609"/>
            <a:chExt cx="2438400" cy="23282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2697609"/>
              <a:ext cx="1676400" cy="11048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0800" y="3307209"/>
              <a:ext cx="1676400" cy="11048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800" y="3916809"/>
              <a:ext cx="1676400" cy="11090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Down Arrow 12"/>
          <p:cNvSpPr/>
          <p:nvPr/>
        </p:nvSpPr>
        <p:spPr bwMode="auto">
          <a:xfrm rot="16200000">
            <a:off x="4837906" y="4077495"/>
            <a:ext cx="341313" cy="5683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479675" y="2731442"/>
            <a:ext cx="3508750" cy="3364558"/>
            <a:chOff x="5479675" y="2731442"/>
            <a:chExt cx="3508750" cy="3364558"/>
          </a:xfrm>
        </p:grpSpPr>
        <p:grpSp>
          <p:nvGrpSpPr>
            <p:cNvPr id="19" name="Group 18"/>
            <p:cNvGrpSpPr/>
            <p:nvPr/>
          </p:nvGrpSpPr>
          <p:grpSpPr>
            <a:xfrm>
              <a:off x="5479675" y="2731442"/>
              <a:ext cx="3508750" cy="3364558"/>
              <a:chOff x="5479675" y="2731442"/>
              <a:chExt cx="3508750" cy="336455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9675" y="2731442"/>
                <a:ext cx="2708650" cy="152400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9675" y="4484797"/>
                <a:ext cx="2719660" cy="152400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1953" y="3189483"/>
                <a:ext cx="1336472" cy="114291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51953" y="4953756"/>
                <a:ext cx="1336472" cy="114224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5827639" y="299695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MEG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27639" y="476909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EEG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9459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subject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858000" cy="5181600"/>
          </a:xfrm>
        </p:spPr>
        <p:txBody>
          <a:bodyPr/>
          <a:lstStyle/>
          <a:p>
            <a:r>
              <a:rPr lang="en-US" sz="2400" b="1" dirty="0"/>
              <a:t>EEG</a:t>
            </a:r>
            <a:r>
              <a:rPr lang="en-US" sz="2400" dirty="0"/>
              <a:t>: Averaging data across runs and subjects OK.</a:t>
            </a:r>
          </a:p>
          <a:p>
            <a:endParaRPr lang="en-US" sz="1400" dirty="0"/>
          </a:p>
          <a:p>
            <a:r>
              <a:rPr lang="en-US" sz="2400" b="1" dirty="0"/>
              <a:t>MEG</a:t>
            </a:r>
            <a:r>
              <a:rPr lang="en-US" sz="2400" dirty="0"/>
              <a:t>: Averaging across runs is not always accurate</a:t>
            </a:r>
          </a:p>
          <a:p>
            <a:pPr lvl="1"/>
            <a:r>
              <a:rPr lang="en-US" sz="2400" dirty="0"/>
              <a:t>Head shapes differ between subjects.</a:t>
            </a:r>
          </a:p>
          <a:p>
            <a:pPr lvl="1"/>
            <a:r>
              <a:rPr lang="en-US" sz="2400" dirty="0"/>
              <a:t>Head positions different between runs.</a:t>
            </a:r>
          </a:p>
          <a:p>
            <a:pPr lvl="1"/>
            <a:r>
              <a:rPr lang="en-US" sz="2400" dirty="0"/>
              <a:t>One sensor does not record the same thing in two different runs.</a:t>
            </a:r>
          </a:p>
          <a:p>
            <a:pPr lvl="1"/>
            <a:endParaRPr lang="en-US" sz="1400" dirty="0"/>
          </a:p>
          <a:p>
            <a:pPr lvl="1"/>
            <a:r>
              <a:rPr lang="en-US" sz="2400" dirty="0"/>
              <a:t>Coregistration of runs with Elekta MaxFilter helps but modifies a lot the recordings.</a:t>
            </a:r>
            <a:br>
              <a:rPr lang="en-US" sz="2400" dirty="0"/>
            </a:br>
            <a:r>
              <a:rPr lang="en-US" sz="2400" dirty="0"/>
              <a:t>Never use this to average across subjects.</a:t>
            </a:r>
          </a:p>
          <a:p>
            <a:pPr lvl="1"/>
            <a:r>
              <a:rPr lang="en-US" sz="2400" dirty="0"/>
              <a:t>Recommended: Estimate the sources for each run separately, then average in source space.</a:t>
            </a:r>
          </a:p>
        </p:txBody>
      </p:sp>
    </p:spTree>
    <p:extLst>
      <p:ext uri="{BB962C8B-B14F-4D97-AF65-F5344CB8AC3E}">
        <p14:creationId xmlns:p14="http://schemas.microsoft.com/office/powerpoint/2010/main" val="3967663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subject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EEG ERP:  Famous faces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473" y="3733800"/>
            <a:ext cx="2508227" cy="236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627" y="3733801"/>
            <a:ext cx="1959819" cy="187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655" y="3733801"/>
            <a:ext cx="2165146" cy="187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84" y="1524000"/>
            <a:ext cx="6944016" cy="1752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849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5EA22EF-07A2-40C2-BDE4-0E6E8653D46F}"/>
              </a:ext>
            </a:extLst>
          </p:cNvPr>
          <p:cNvSpPr txBox="1">
            <a:spLocks/>
          </p:cNvSpPr>
          <p:nvPr/>
        </p:nvSpPr>
        <p:spPr bwMode="auto">
          <a:xfrm>
            <a:off x="2106216" y="914400"/>
            <a:ext cx="703729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0">
              <a:buNone/>
            </a:pPr>
            <a:r>
              <a:rPr lang="en-US" sz="2400" dirty="0"/>
              <a:t>Sensor space:      EEG or MEG sensors</a:t>
            </a:r>
          </a:p>
          <a:p>
            <a:pPr marL="344488" indent="0">
              <a:buNone/>
            </a:pPr>
            <a:r>
              <a:rPr lang="en-US" sz="2400" dirty="0"/>
              <a:t>Source space:      Cortex or full head volume</a:t>
            </a:r>
          </a:p>
          <a:p>
            <a:pPr marL="344488" indent="0">
              <a:buNone/>
            </a:pPr>
            <a:r>
              <a:rPr lang="en-US" sz="2400" dirty="0"/>
              <a:t>Forward model:  Overlapping spheres   (MEG)</a:t>
            </a:r>
            <a:br>
              <a:rPr lang="en-US" sz="2400" dirty="0"/>
            </a:br>
            <a:r>
              <a:rPr lang="en-US" sz="2400" dirty="0"/>
              <a:t>		         </a:t>
            </a:r>
            <a:r>
              <a:rPr lang="en-US" sz="2200" dirty="0" err="1"/>
              <a:t>OpenMEEG</a:t>
            </a:r>
            <a:r>
              <a:rPr lang="en-US" sz="2200" dirty="0"/>
              <a:t> BEM/DUNEuro FEM  (EEG)</a:t>
            </a:r>
            <a:endParaRPr lang="en-US" sz="2200" i="1" dirty="0">
              <a:solidFill>
                <a:schemeClr val="bg1">
                  <a:lumMod val="50000"/>
                </a:schemeClr>
              </a:solidFill>
            </a:endParaRPr>
          </a:p>
          <a:p>
            <a:pPr marL="344488" indent="0">
              <a:buNone/>
            </a:pPr>
            <a:r>
              <a:rPr lang="en-US" sz="2400" dirty="0"/>
              <a:t>Inverse model:	</a:t>
            </a:r>
            <a:r>
              <a:rPr lang="en-US" sz="2400" b="1" dirty="0"/>
              <a:t>Minimum norm estimates</a:t>
            </a:r>
            <a:br>
              <a:rPr lang="en-US" sz="2400" dirty="0"/>
            </a:br>
            <a:r>
              <a:rPr lang="en-US" sz="2400" dirty="0"/>
              <a:t>			Beamformers</a:t>
            </a:r>
            <a:br>
              <a:rPr lang="en-US" sz="2400" dirty="0"/>
            </a:br>
            <a:r>
              <a:rPr lang="en-US" sz="2400" dirty="0"/>
              <a:t>			Separately for MEG and EEG</a:t>
            </a:r>
            <a:endParaRPr lang="en-US" sz="2400" b="1" dirty="0"/>
          </a:p>
          <a:p>
            <a:pPr marL="0" indent="0">
              <a:buFont typeface="Arial" charset="0"/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286000" y="3805836"/>
            <a:ext cx="6096000" cy="2399938"/>
            <a:chOff x="2286000" y="3557533"/>
            <a:chExt cx="6705600" cy="2639932"/>
          </a:xfrm>
        </p:grpSpPr>
        <p:grpSp>
          <p:nvGrpSpPr>
            <p:cNvPr id="3" name="Group 2"/>
            <p:cNvGrpSpPr/>
            <p:nvPr/>
          </p:nvGrpSpPr>
          <p:grpSpPr>
            <a:xfrm>
              <a:off x="2286000" y="3581400"/>
              <a:ext cx="6705600" cy="2616065"/>
              <a:chOff x="2286000" y="3581400"/>
              <a:chExt cx="6705600" cy="2616065"/>
            </a:xfrm>
          </p:grpSpPr>
          <p:grpSp>
            <p:nvGrpSpPr>
              <p:cNvPr id="11" name="Group 9"/>
              <p:cNvGrpSpPr>
                <a:grpSpLocks/>
              </p:cNvGrpSpPr>
              <p:nvPr/>
            </p:nvGrpSpPr>
            <p:grpSpPr bwMode="auto">
              <a:xfrm>
                <a:off x="2286000" y="3581400"/>
                <a:ext cx="4322466" cy="2188301"/>
                <a:chOff x="1143000" y="3529013"/>
                <a:chExt cx="4419600" cy="2262187"/>
              </a:xfrm>
            </p:grpSpPr>
            <p:pic>
              <p:nvPicPr>
                <p:cNvPr id="12" name="Picture 17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68" t="7379" r="16672" b="6511"/>
                <a:stretch>
                  <a:fillRect/>
                </a:stretch>
              </p:blipFill>
              <p:spPr bwMode="auto">
                <a:xfrm>
                  <a:off x="1143000" y="3529013"/>
                  <a:ext cx="2681288" cy="2262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" name="Right Arrow 13"/>
                <p:cNvSpPr/>
                <p:nvPr/>
              </p:nvSpPr>
              <p:spPr>
                <a:xfrm>
                  <a:off x="4191000" y="4800600"/>
                  <a:ext cx="1371600" cy="5334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/>
                    <a:t>Inverse</a:t>
                  </a:r>
                </a:p>
              </p:txBody>
            </p:sp>
            <p:sp>
              <p:nvSpPr>
                <p:cNvPr id="15" name="Right Arrow 14"/>
                <p:cNvSpPr/>
                <p:nvPr/>
              </p:nvSpPr>
              <p:spPr>
                <a:xfrm flipH="1">
                  <a:off x="3886200" y="4038600"/>
                  <a:ext cx="1371600" cy="5334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/>
                    <a:t>Forward</a:t>
                  </a: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7086600" y="5791200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bg1">
                        <a:lumMod val="50000"/>
                      </a:schemeClr>
                    </a:solidFill>
                  </a:rPr>
                  <a:t>Source space</a:t>
                </a:r>
                <a:endParaRPr lang="en-CA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872818" y="5791200"/>
                <a:ext cx="2035540" cy="406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bg1">
                        <a:lumMod val="50000"/>
                      </a:schemeClr>
                    </a:solidFill>
                  </a:rPr>
                  <a:t>Sensor space</a:t>
                </a:r>
                <a:endParaRPr lang="en-CA" dirty="0"/>
              </a:p>
            </p:txBody>
          </p:sp>
        </p:grpSp>
        <p:pic>
          <p:nvPicPr>
            <p:cNvPr id="18" name="Picture 1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3" t="9332" r="19691" b="11165"/>
            <a:stretch>
              <a:fillRect/>
            </a:stretch>
          </p:blipFill>
          <p:spPr bwMode="auto">
            <a:xfrm>
              <a:off x="6396795" y="3557533"/>
              <a:ext cx="2564238" cy="221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EBF6DA-217E-4C06-820B-35FF25F84F97}"/>
              </a:ext>
            </a:extLst>
          </p:cNvPr>
          <p:cNvGrpSpPr/>
          <p:nvPr/>
        </p:nvGrpSpPr>
        <p:grpSpPr>
          <a:xfrm>
            <a:off x="1947862" y="1073328"/>
            <a:ext cx="490538" cy="1843277"/>
            <a:chOff x="2057400" y="1073328"/>
            <a:chExt cx="490538" cy="1843277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7BC2455E-4C4E-4535-BF83-AABF1700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57400" y="1073328"/>
              <a:ext cx="490538" cy="20570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3ED33681-203C-4E4B-B4C9-92BCBC9AD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06216" y="1502527"/>
              <a:ext cx="392906" cy="21172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40A31282-994C-4B1A-BC12-0FFE4E44A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15754" y="1942480"/>
              <a:ext cx="173831" cy="1531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6BF9D830-8767-4E57-A7A8-991F0A4E7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99084" y="2769516"/>
              <a:ext cx="207169" cy="14708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C2E05933-D31D-4B14-B915-BB961677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00" y="5494973"/>
            <a:ext cx="2062857" cy="2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15021D6-14D4-4654-8F8F-1EC079C94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00" y="3904508"/>
            <a:ext cx="2017143" cy="2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550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The MNE model requires an estimation of the level of noise of the sensors</a:t>
            </a:r>
            <a:br>
              <a:rPr lang="en-US" dirty="0"/>
            </a:br>
            <a:endParaRPr lang="en-US" sz="600" dirty="0"/>
          </a:p>
          <a:p>
            <a:r>
              <a:rPr lang="en-US" dirty="0"/>
              <a:t>Noise covariance matrix = covariance of segments that do not contain any “meaningful” data</a:t>
            </a:r>
          </a:p>
          <a:p>
            <a:endParaRPr lang="en-US" sz="600" dirty="0"/>
          </a:p>
          <a:p>
            <a:r>
              <a:rPr lang="en-US" dirty="0"/>
              <a:t>Empty room, pre-stim baseline, resting 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62200" y="4047792"/>
            <a:ext cx="6495455" cy="2667000"/>
            <a:chOff x="2362200" y="4047792"/>
            <a:chExt cx="6495455" cy="2667000"/>
          </a:xfrm>
        </p:grpSpPr>
        <p:grpSp>
          <p:nvGrpSpPr>
            <p:cNvPr id="12" name="Group 11"/>
            <p:cNvGrpSpPr/>
            <p:nvPr/>
          </p:nvGrpSpPr>
          <p:grpSpPr>
            <a:xfrm>
              <a:off x="2476500" y="5227637"/>
              <a:ext cx="1409700" cy="1487155"/>
              <a:chOff x="762000" y="3886200"/>
              <a:chExt cx="1590675" cy="1762789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3924300"/>
                <a:ext cx="1295400" cy="1001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38200" y="3886200"/>
                <a:ext cx="381000" cy="1057275"/>
              </a:xfrm>
              <a:prstGeom prst="rect">
                <a:avLst/>
              </a:prstGeom>
              <a:solidFill>
                <a:srgbClr val="FF0000">
                  <a:alpha val="48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300" y="4257675"/>
                <a:ext cx="1295400" cy="1001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952500" y="4219575"/>
                <a:ext cx="376237" cy="1057275"/>
              </a:xfrm>
              <a:prstGeom prst="rect">
                <a:avLst/>
              </a:prstGeom>
              <a:solidFill>
                <a:srgbClr val="FF0000">
                  <a:alpha val="48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275" y="4629814"/>
                <a:ext cx="1295400" cy="1001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1133475" y="4591714"/>
                <a:ext cx="390525" cy="1057275"/>
              </a:xfrm>
              <a:prstGeom prst="rect">
                <a:avLst/>
              </a:prstGeom>
              <a:solidFill>
                <a:srgbClr val="FF0000">
                  <a:alpha val="48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648200" y="4276393"/>
              <a:ext cx="746785" cy="1762788"/>
              <a:chOff x="3105150" y="4019550"/>
              <a:chExt cx="1524000" cy="139065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105150" y="4019550"/>
                <a:ext cx="1524000" cy="13906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124200" y="4038599"/>
                <a:ext cx="1471613" cy="1343026"/>
                <a:chOff x="3124200" y="4038599"/>
                <a:chExt cx="1471613" cy="1343026"/>
              </a:xfrm>
            </p:grpSpPr>
            <p:pic>
              <p:nvPicPr>
                <p:cNvPr id="25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37" t="13903" r="65726" b="12554"/>
                <a:stretch/>
              </p:blipFill>
              <p:spPr bwMode="auto">
                <a:xfrm>
                  <a:off x="3124200" y="4038600"/>
                  <a:ext cx="404813" cy="1343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37" t="13903" r="65726" b="12554"/>
                <a:stretch/>
              </p:blipFill>
              <p:spPr bwMode="auto">
                <a:xfrm>
                  <a:off x="3529013" y="4038600"/>
                  <a:ext cx="404813" cy="1343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37" t="13903" r="65726" b="12554"/>
                <a:stretch/>
              </p:blipFill>
              <p:spPr bwMode="auto">
                <a:xfrm>
                  <a:off x="3786187" y="4038600"/>
                  <a:ext cx="404813" cy="1343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37" t="13903" r="65726" b="12554"/>
                <a:stretch/>
              </p:blipFill>
              <p:spPr bwMode="auto">
                <a:xfrm>
                  <a:off x="4191000" y="4038599"/>
                  <a:ext cx="404813" cy="1343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29" name="Right Arrow 28"/>
            <p:cNvSpPr/>
            <p:nvPr/>
          </p:nvSpPr>
          <p:spPr bwMode="auto">
            <a:xfrm>
              <a:off x="3962400" y="4834269"/>
              <a:ext cx="445187" cy="4794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Cross 29"/>
            <p:cNvSpPr/>
            <p:nvPr/>
          </p:nvSpPr>
          <p:spPr>
            <a:xfrm rot="2526236">
              <a:off x="5425668" y="4960646"/>
              <a:ext cx="382064" cy="384984"/>
            </a:xfrm>
            <a:prstGeom prst="plus">
              <a:avLst>
                <a:gd name="adj" fmla="val 50000"/>
              </a:avLst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5803106" y="4267200"/>
              <a:ext cx="746785" cy="1762788"/>
              <a:chOff x="3105150" y="4019550"/>
              <a:chExt cx="1524000" cy="139065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105150" y="4019550"/>
                <a:ext cx="1524000" cy="13906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3124200" y="4038599"/>
                <a:ext cx="1471613" cy="1343026"/>
                <a:chOff x="3124200" y="4038599"/>
                <a:chExt cx="1471613" cy="1343026"/>
              </a:xfrm>
            </p:grpSpPr>
            <p:pic>
              <p:nvPicPr>
                <p:cNvPr id="34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37" t="13903" r="65726" b="12554"/>
                <a:stretch/>
              </p:blipFill>
              <p:spPr bwMode="auto">
                <a:xfrm>
                  <a:off x="3124200" y="4038600"/>
                  <a:ext cx="404813" cy="1343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37" t="13903" r="65726" b="12554"/>
                <a:stretch/>
              </p:blipFill>
              <p:spPr bwMode="auto">
                <a:xfrm>
                  <a:off x="3529013" y="4038600"/>
                  <a:ext cx="404813" cy="1343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37" t="13903" r="65726" b="12554"/>
                <a:stretch/>
              </p:blipFill>
              <p:spPr bwMode="auto">
                <a:xfrm>
                  <a:off x="3786187" y="4038600"/>
                  <a:ext cx="404813" cy="1343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37" t="13903" r="65726" b="12554"/>
                <a:stretch/>
              </p:blipFill>
              <p:spPr bwMode="auto">
                <a:xfrm>
                  <a:off x="4191000" y="4038599"/>
                  <a:ext cx="404813" cy="1343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38" name="Right Arrow 37"/>
            <p:cNvSpPr/>
            <p:nvPr/>
          </p:nvSpPr>
          <p:spPr bwMode="auto">
            <a:xfrm>
              <a:off x="6717506" y="4818277"/>
              <a:ext cx="445187" cy="4794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951" y="4267200"/>
              <a:ext cx="1528704" cy="1762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6488906" y="4129826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dirty="0"/>
                <a:t>T</a:t>
              </a: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4047792"/>
              <a:ext cx="1524000" cy="1001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0815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981200" y="590094"/>
            <a:ext cx="7004527" cy="5588576"/>
            <a:chOff x="1787048" y="463034"/>
            <a:chExt cx="7004527" cy="5588576"/>
          </a:xfrm>
        </p:grpSpPr>
        <p:grpSp>
          <p:nvGrpSpPr>
            <p:cNvPr id="5" name="Group 4"/>
            <p:cNvGrpSpPr/>
            <p:nvPr/>
          </p:nvGrpSpPr>
          <p:grpSpPr>
            <a:xfrm>
              <a:off x="1787048" y="463034"/>
              <a:ext cx="7004527" cy="5588576"/>
              <a:chOff x="1787048" y="463034"/>
              <a:chExt cx="7004527" cy="5588576"/>
            </a:xfrm>
          </p:grpSpPr>
          <p:pic>
            <p:nvPicPr>
              <p:cNvPr id="3" name="sub002_run01_famous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2181225" y="812860"/>
                <a:ext cx="6610350" cy="523875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701061" y="463034"/>
                <a:ext cx="1633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Famous faces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1616488" y="1491300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MEG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6200000">
                <a:off x="1641519" y="3009884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EEG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 rot="16200000">
              <a:off x="1186267" y="4840632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MEG 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6093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Regions of interest at cortical level (scouts)</a:t>
            </a:r>
            <a:br>
              <a:rPr lang="en-US" dirty="0"/>
            </a:br>
            <a:r>
              <a:rPr lang="en-US" dirty="0"/>
              <a:t>= Subset of a few dipoles in the brain</a:t>
            </a:r>
            <a:br>
              <a:rPr lang="en-US" dirty="0"/>
            </a:br>
            <a:r>
              <a:rPr lang="en-US" dirty="0"/>
              <a:t>= Group of vertices of the cortex surface</a:t>
            </a:r>
          </a:p>
          <a:p>
            <a:endParaRPr 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65" y="2362200"/>
            <a:ext cx="532603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43400"/>
            <a:ext cx="3160541" cy="183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89" y="4850823"/>
            <a:ext cx="2226936" cy="134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99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985CCE-A159-4A4D-881D-C9ED943D1AA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8196" name="Group 58"/>
          <p:cNvGrpSpPr>
            <a:grpSpLocks/>
          </p:cNvGrpSpPr>
          <p:nvPr/>
        </p:nvGrpSpPr>
        <p:grpSpPr bwMode="auto">
          <a:xfrm>
            <a:off x="76200" y="990600"/>
            <a:ext cx="7354888" cy="4953000"/>
            <a:chOff x="284703" y="990600"/>
            <a:chExt cx="7355394" cy="4953000"/>
          </a:xfrm>
        </p:grpSpPr>
        <p:grpSp>
          <p:nvGrpSpPr>
            <p:cNvPr id="8204" name="Group 34"/>
            <p:cNvGrpSpPr>
              <a:grpSpLocks/>
            </p:cNvGrpSpPr>
            <p:nvPr/>
          </p:nvGrpSpPr>
          <p:grpSpPr bwMode="auto">
            <a:xfrm>
              <a:off x="5334000" y="990600"/>
              <a:ext cx="2306097" cy="2034268"/>
              <a:chOff x="533400" y="4419600"/>
              <a:chExt cx="1929384" cy="1600200"/>
            </a:xfrm>
          </p:grpSpPr>
          <p:sp>
            <p:nvSpPr>
              <p:cNvPr id="49" name="Rounded Rectangle 4"/>
              <p:cNvSpPr/>
              <p:nvPr/>
            </p:nvSpPr>
            <p:spPr>
              <a:xfrm>
                <a:off x="532814" y="4419600"/>
                <a:ext cx="1929970" cy="159966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EEG/MEG</a:t>
                </a:r>
              </a:p>
            </p:txBody>
          </p:sp>
          <p:pic>
            <p:nvPicPr>
              <p:cNvPr id="8221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3" t="6285" r="6987" b="2641"/>
              <a:stretch>
                <a:fillRect/>
              </a:stretch>
            </p:blipFill>
            <p:spPr bwMode="auto">
              <a:xfrm>
                <a:off x="685800" y="5105400"/>
                <a:ext cx="1524000" cy="677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05" name="Group 61"/>
            <p:cNvGrpSpPr>
              <a:grpSpLocks/>
            </p:cNvGrpSpPr>
            <p:nvPr/>
          </p:nvGrpSpPr>
          <p:grpSpPr bwMode="auto">
            <a:xfrm>
              <a:off x="284703" y="990600"/>
              <a:ext cx="2306097" cy="2034268"/>
              <a:chOff x="838200" y="1295400"/>
              <a:chExt cx="2057400" cy="1752600"/>
            </a:xfrm>
          </p:grpSpPr>
          <p:sp>
            <p:nvSpPr>
              <p:cNvPr id="46" name="Rounded Rectangle 6"/>
              <p:cNvSpPr/>
              <p:nvPr/>
            </p:nvSpPr>
            <p:spPr>
              <a:xfrm>
                <a:off x="838200" y="1295400"/>
                <a:ext cx="2058025" cy="1752014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Anatomy</a:t>
                </a:r>
              </a:p>
              <a:p>
                <a:pPr algn="ctr">
                  <a:defRPr/>
                </a:pPr>
                <a:endParaRPr lang="en-US" sz="2800" b="1" dirty="0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8218" name="Picture 2" descr="C:\Francois\mri.jp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793" y="2036031"/>
                <a:ext cx="740664" cy="928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9" name="Picture 3" descr="C:\Francois\surf.jp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3456" y="2046514"/>
                <a:ext cx="1066209" cy="918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06" name="Group 33"/>
            <p:cNvGrpSpPr>
              <a:grpSpLocks/>
            </p:cNvGrpSpPr>
            <p:nvPr/>
          </p:nvGrpSpPr>
          <p:grpSpPr bwMode="auto">
            <a:xfrm>
              <a:off x="838200" y="3997779"/>
              <a:ext cx="2903974" cy="1945821"/>
              <a:chOff x="4191000" y="1524000"/>
              <a:chExt cx="2590800" cy="1676400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4191517" y="1523609"/>
                <a:ext cx="2590589" cy="1676791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Co-registration</a:t>
                </a:r>
              </a:p>
            </p:txBody>
          </p:sp>
          <p:pic>
            <p:nvPicPr>
              <p:cNvPr id="8216" name="Picture 4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72" t="12263" r="21133" b="7233"/>
              <a:stretch>
                <a:fillRect/>
              </a:stretch>
            </p:blipFill>
            <p:spPr bwMode="auto">
              <a:xfrm>
                <a:off x="4953000" y="2031124"/>
                <a:ext cx="990600" cy="109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07" name="Group 35"/>
            <p:cNvGrpSpPr>
              <a:grpSpLocks/>
            </p:cNvGrpSpPr>
            <p:nvPr/>
          </p:nvGrpSpPr>
          <p:grpSpPr bwMode="auto">
            <a:xfrm>
              <a:off x="2819400" y="990600"/>
              <a:ext cx="2306097" cy="2034268"/>
              <a:chOff x="533400" y="2590800"/>
              <a:chExt cx="1905000" cy="160020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533991" y="2590800"/>
                <a:ext cx="1904266" cy="159966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Sensors</a:t>
                </a:r>
              </a:p>
            </p:txBody>
          </p:sp>
          <p:pic>
            <p:nvPicPr>
              <p:cNvPr id="8213" name="Picture 5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10" t="7233" r="19072" b="2200"/>
              <a:stretch>
                <a:fillRect/>
              </a:stretch>
            </p:blipFill>
            <p:spPr bwMode="auto">
              <a:xfrm>
                <a:off x="685800" y="3124200"/>
                <a:ext cx="838200" cy="973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4" name="Picture 7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59" t="14865" r="27608" b="6757"/>
              <a:stretch>
                <a:fillRect/>
              </a:stretch>
            </p:blipFill>
            <p:spPr bwMode="auto">
              <a:xfrm>
                <a:off x="1524000" y="3276600"/>
                <a:ext cx="762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" name="Down Arrow 34"/>
            <p:cNvSpPr/>
            <p:nvPr/>
          </p:nvSpPr>
          <p:spPr bwMode="auto">
            <a:xfrm>
              <a:off x="3124936" y="3113088"/>
              <a:ext cx="341335" cy="7969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Down Arrow 35"/>
            <p:cNvSpPr/>
            <p:nvPr/>
          </p:nvSpPr>
          <p:spPr bwMode="auto">
            <a:xfrm>
              <a:off x="1945342" y="3113088"/>
              <a:ext cx="341336" cy="7969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Down Arrow 36"/>
            <p:cNvSpPr/>
            <p:nvPr/>
          </p:nvSpPr>
          <p:spPr bwMode="auto">
            <a:xfrm>
              <a:off x="6095353" y="3113088"/>
              <a:ext cx="341336" cy="7969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Right Arrow 37"/>
            <p:cNvSpPr/>
            <p:nvPr/>
          </p:nvSpPr>
          <p:spPr bwMode="auto">
            <a:xfrm>
              <a:off x="3886989" y="4794250"/>
              <a:ext cx="535024" cy="3540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197" name="Group 56"/>
          <p:cNvGrpSpPr>
            <a:grpSpLocks/>
          </p:cNvGrpSpPr>
          <p:nvPr/>
        </p:nvGrpSpPr>
        <p:grpSpPr bwMode="auto">
          <a:xfrm>
            <a:off x="4343400" y="3997325"/>
            <a:ext cx="3048000" cy="1946275"/>
            <a:chOff x="4572000" y="3997325"/>
            <a:chExt cx="3121025" cy="1946275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4572000" y="3997325"/>
              <a:ext cx="3121025" cy="1946275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Source estimation</a:t>
              </a:r>
            </a:p>
          </p:txBody>
        </p:sp>
        <p:pic>
          <p:nvPicPr>
            <p:cNvPr id="8202" name="Picture 2" descr="C:\Francois\mrisrc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025" y="4705350"/>
              <a:ext cx="871904" cy="114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8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5" t="24940" r="16910" b="19157"/>
            <a:stretch>
              <a:fillRect/>
            </a:stretch>
          </p:blipFill>
          <p:spPr bwMode="auto">
            <a:xfrm>
              <a:off x="5940425" y="4705350"/>
              <a:ext cx="1487575" cy="1088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Bent-Up Arrow 55"/>
          <p:cNvSpPr/>
          <p:nvPr/>
        </p:nvSpPr>
        <p:spPr>
          <a:xfrm>
            <a:off x="7620000" y="4800600"/>
            <a:ext cx="838200" cy="990600"/>
          </a:xfrm>
          <a:prstGeom prst="bentUpArrow">
            <a:avLst>
              <a:gd name="adj1" fmla="val 21791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Rounded Rectangle 57"/>
          <p:cNvSpPr/>
          <p:nvPr/>
        </p:nvSpPr>
        <p:spPr bwMode="auto">
          <a:xfrm>
            <a:off x="7543800" y="2349202"/>
            <a:ext cx="1600200" cy="229899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Analysis</a:t>
            </a:r>
            <a:b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1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>
              <a:defRPr/>
            </a:pPr>
            <a:r>
              <a:rPr lang="en-US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Averages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Contrasts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Group analysis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Time-frequency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Connectivity</a:t>
            </a:r>
          </a:p>
          <a:p>
            <a:pPr algn="ctr">
              <a:defRPr/>
            </a:pPr>
            <a:endParaRPr lang="en-US" sz="1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>
              <a:defRPr/>
            </a:pPr>
            <a:endParaRPr lang="en-US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0" name="Bent-Up Arrow 59"/>
          <p:cNvSpPr/>
          <p:nvPr/>
        </p:nvSpPr>
        <p:spPr>
          <a:xfrm rot="10800000" flipH="1">
            <a:off x="7620000" y="1219200"/>
            <a:ext cx="838200" cy="990600"/>
          </a:xfrm>
          <a:prstGeom prst="bentUpArrow">
            <a:avLst>
              <a:gd name="adj1" fmla="val 21791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1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CA" dirty="0"/>
              <a:t>Dipole scanning</a:t>
            </a:r>
            <a:br>
              <a:rPr lang="en-CA" dirty="0"/>
            </a:br>
            <a:r>
              <a:rPr lang="en-CA" sz="2400" dirty="0"/>
              <a:t>Compute a distributed source model, then find the most significant dipole at each time sample.</a:t>
            </a:r>
          </a:p>
          <a:p>
            <a:pPr marL="0" indent="0">
              <a:buNone/>
            </a:pPr>
            <a:endParaRPr lang="en-CA" sz="900" dirty="0"/>
          </a:p>
          <a:p>
            <a:r>
              <a:rPr lang="en-CA" dirty="0"/>
              <a:t>Dipole fitting (FieldTrip)			</a:t>
            </a:r>
            <a:br>
              <a:rPr lang="en-CA" dirty="0"/>
            </a:br>
            <a:r>
              <a:rPr lang="en-CA" sz="2400" dirty="0"/>
              <a:t>Non-linear search of the dipoles that minimizes the residuals (data explained - recordings)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430" y="3733800"/>
            <a:ext cx="2910348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78" y="3718972"/>
            <a:ext cx="2526459" cy="24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6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Faces – Scrambled,  160ms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80868"/>
            <a:ext cx="3997917" cy="468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313" y="3757343"/>
            <a:ext cx="2590800" cy="2124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313" y="1480868"/>
            <a:ext cx="2590800" cy="2124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370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estimation: MEG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Recommended in MEG analysis:</a:t>
            </a:r>
          </a:p>
          <a:p>
            <a:pPr lvl="1"/>
            <a:r>
              <a:rPr lang="en-CA" dirty="0"/>
              <a:t>The subject head can move in the helmet</a:t>
            </a:r>
          </a:p>
          <a:p>
            <a:pPr lvl="1"/>
            <a:r>
              <a:rPr lang="en-CA" dirty="0"/>
              <a:t>One sensor is not corresponding to one brain region</a:t>
            </a:r>
          </a:p>
          <a:p>
            <a:pPr lvl="1"/>
            <a:r>
              <a:rPr lang="en-CA" dirty="0"/>
              <a:t>Different types of sensors (magneto / gradiometers)</a:t>
            </a:r>
          </a:p>
          <a:p>
            <a:pPr lvl="1"/>
            <a:r>
              <a:rPr lang="en-CA" dirty="0"/>
              <a:t>Difficult to read, reproduce or compare</a:t>
            </a:r>
          </a:p>
          <a:p>
            <a:r>
              <a:rPr lang="en-CA" dirty="0"/>
              <a:t>Converting to source space helps solving those issues</a:t>
            </a:r>
          </a:p>
          <a:p>
            <a:endParaRPr lang="en-CA" dirty="0"/>
          </a:p>
          <a:p>
            <a:pPr lvl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19200" y="4114800"/>
            <a:ext cx="6477000" cy="2057400"/>
            <a:chOff x="990600" y="3581400"/>
            <a:chExt cx="7041222" cy="25908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0" t="20013" r="10001" b="10374"/>
            <a:stretch>
              <a:fillRect/>
            </a:stretch>
          </p:blipFill>
          <p:spPr bwMode="auto">
            <a:xfrm>
              <a:off x="990600" y="3581400"/>
              <a:ext cx="7041222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>
              <a:off x="3626366" y="5895201"/>
              <a:ext cx="155523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dirty="0" err="1">
                  <a:solidFill>
                    <a:schemeClr val="bg1">
                      <a:lumMod val="85000"/>
                    </a:schemeClr>
                  </a:solidFill>
                </a:rPr>
                <a:t>M.Hamalainen</a:t>
              </a:r>
              <a:r>
                <a:rPr lang="en-US" altLang="en-US" sz="1200" dirty="0">
                  <a:solidFill>
                    <a:schemeClr val="bg1">
                      <a:lumMod val="85000"/>
                    </a:schemeClr>
                  </a:solidFill>
                </a:rPr>
                <a:t>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219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MEG sensors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800600" y="1066800"/>
            <a:ext cx="3733800" cy="449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561709" y="1104900"/>
            <a:ext cx="3733800" cy="449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3" b="98534" l="4601" r="953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33" y="3417017"/>
            <a:ext cx="1387698" cy="145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100000" l="46875" r="98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749" r="4492" b="6875"/>
          <a:stretch/>
        </p:blipFill>
        <p:spPr bwMode="auto">
          <a:xfrm>
            <a:off x="894451" y="3194840"/>
            <a:ext cx="1752600" cy="191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87486" y="1381780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CTF (MNI)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3" y="3423440"/>
            <a:ext cx="66187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24808" y="2205335"/>
            <a:ext cx="277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chemeClr val="tx2">
                    <a:lumMod val="75000"/>
                  </a:schemeClr>
                </a:solidFill>
              </a:rPr>
              <a:t>275 axial gradiometers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45753" y="1381780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Elekta</a:t>
            </a:r>
            <a:r>
              <a:rPr lang="en-C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(MIT)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1135" y="2140803"/>
            <a:ext cx="2962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>
                <a:solidFill>
                  <a:schemeClr val="tx2">
                    <a:lumMod val="75000"/>
                  </a:schemeClr>
                </a:solidFill>
              </a:rPr>
              <a:t>204 planar gradiometers</a:t>
            </a:r>
          </a:p>
          <a:p>
            <a:pPr algn="ctr"/>
            <a:r>
              <a:rPr lang="en-CA" sz="2000" dirty="0">
                <a:solidFill>
                  <a:schemeClr val="tx2">
                    <a:lumMod val="75000"/>
                  </a:schemeClr>
                </a:solidFill>
              </a:rPr>
              <a:t>102 magnetometers</a:t>
            </a: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72" y="4716166"/>
            <a:ext cx="747899" cy="75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73" y="2971800"/>
            <a:ext cx="747899" cy="75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68535" y="3812684"/>
            <a:ext cx="750019" cy="75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Arrow Connector 18"/>
          <p:cNvCxnSpPr>
            <a:endCxn id="12" idx="1"/>
          </p:cNvCxnSpPr>
          <p:nvPr/>
        </p:nvCxnSpPr>
        <p:spPr>
          <a:xfrm flipV="1">
            <a:off x="2363720" y="4109240"/>
            <a:ext cx="701213" cy="82190"/>
          </a:xfrm>
          <a:prstGeom prst="straightConnector1">
            <a:avLst/>
          </a:prstGeom>
          <a:ln w="2222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7" idx="1"/>
          </p:cNvCxnSpPr>
          <p:nvPr/>
        </p:nvCxnSpPr>
        <p:spPr>
          <a:xfrm flipV="1">
            <a:off x="6343001" y="3346809"/>
            <a:ext cx="924472" cy="504284"/>
          </a:xfrm>
          <a:prstGeom prst="straightConnector1">
            <a:avLst/>
          </a:prstGeom>
          <a:ln w="2222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33826" y="3851092"/>
            <a:ext cx="933646" cy="333915"/>
          </a:xfrm>
          <a:prstGeom prst="straightConnector1">
            <a:avLst/>
          </a:prstGeom>
          <a:ln w="2222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288019" y="3869298"/>
            <a:ext cx="979453" cy="1222472"/>
          </a:xfrm>
          <a:prstGeom prst="straightConnector1">
            <a:avLst/>
          </a:prstGeom>
          <a:ln w="2222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http://www.ctf.com/images/cmeg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73" b="97412" l="3683" r="96601">
                        <a14:backgroundMark x1="1416" y1="95009" x2="30312" y2="97227"/>
                        <a14:backgroundMark x1="26062" y1="95379" x2="26062" y2="95379"/>
                        <a14:backgroundMark x1="25496" y1="96118" x2="25496" y2="96118"/>
                        <a14:backgroundMark x1="21530" y1="94824" x2="1700" y2="96488"/>
                        <a14:backgroundMark x1="30028" y1="96673" x2="12748" y2="93715"/>
                        <a14:backgroundMark x1="13031" y1="93715" x2="1700" y2="95564"/>
                        <a14:backgroundMark x1="1416" y1="95564" x2="1983" y2="98706"/>
                        <a14:backgroundMark x1="1983" y1="98706" x2="23229" y2="98706"/>
                        <a14:backgroundMark x1="23229" y1="98706" x2="29462" y2="98152"/>
                        <a14:backgroundMark x1="29462" y1="98152" x2="29462" y2="96673"/>
                        <a14:backgroundMark x1="38244" y1="96488" x2="38244" y2="96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40581" cy="12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t3.gstatic.com/images?q=tbn:ANd9GcTa2B-cVrvz6OS4IX0QohMgHkI6Ei8o2Lc7yXFJHHU2PetNK4xlH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249" y="845344"/>
            <a:ext cx="1080751" cy="12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602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Source estimation: EEG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610600" cy="5181600"/>
          </a:xfrm>
        </p:spPr>
        <p:txBody>
          <a:bodyPr/>
          <a:lstStyle/>
          <a:p>
            <a:r>
              <a:rPr lang="en-CA" dirty="0"/>
              <a:t>In EEG, those problems don’t exist:</a:t>
            </a:r>
          </a:p>
          <a:p>
            <a:pPr lvl="1"/>
            <a:r>
              <a:rPr lang="en-CA" dirty="0"/>
              <a:t>Electrodes positions are fixed and known</a:t>
            </a:r>
          </a:p>
          <a:p>
            <a:pPr lvl="1"/>
            <a:r>
              <a:rPr lang="en-CA" dirty="0"/>
              <a:t>More reproducible signal shapes and topographies</a:t>
            </a:r>
          </a:p>
          <a:p>
            <a:pPr lvl="1"/>
            <a:r>
              <a:rPr lang="en-CA" dirty="0"/>
              <a:t>Clinicians are trained to work at the sensor level</a:t>
            </a:r>
          </a:p>
          <a:p>
            <a:pPr lvl="1"/>
            <a:endParaRPr lang="en-CA" sz="1000" dirty="0"/>
          </a:p>
          <a:p>
            <a:r>
              <a:rPr lang="en-CA" dirty="0"/>
              <a:t>But the source reconstruction is still interesting:</a:t>
            </a:r>
          </a:p>
          <a:p>
            <a:pPr lvl="1"/>
            <a:r>
              <a:rPr lang="en-CA" dirty="0"/>
              <a:t>Localize the signal generators in the brain</a:t>
            </a:r>
          </a:p>
          <a:p>
            <a:pPr marL="457200" lvl="1" indent="0">
              <a:buNone/>
            </a:pPr>
            <a:r>
              <a:rPr lang="en-CA" dirty="0"/>
              <a:t>    (epilepsy and pre-surgical functional mapping)</a:t>
            </a:r>
          </a:p>
          <a:p>
            <a:pPr lvl="1"/>
            <a:r>
              <a:rPr lang="en-CA" dirty="0"/>
              <a:t>Spatial separation of simultaneous sources</a:t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03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1" t="16786" r="24665" b="11733"/>
          <a:stretch/>
        </p:blipFill>
        <p:spPr bwMode="auto">
          <a:xfrm>
            <a:off x="2096989" y="2958774"/>
            <a:ext cx="1180485" cy="118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755099" y="612525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50000"/>
                  </a:schemeClr>
                </a:solidFill>
              </a:rPr>
              <a:t>Morlet wavelets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0913" y="3477753"/>
            <a:ext cx="3922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50000"/>
                  </a:schemeClr>
                </a:solidFill>
              </a:rPr>
              <a:t>Hilbert transform </a:t>
            </a:r>
            <a:r>
              <a:rPr lang="en-CA" sz="1400" dirty="0">
                <a:solidFill>
                  <a:schemeClr val="accent6">
                    <a:lumMod val="50000"/>
                  </a:schemeClr>
                </a:solidFill>
              </a:rPr>
              <a:t>+ band-pass filter</a:t>
            </a:r>
          </a:p>
          <a:p>
            <a:endParaRPr lang="en-CA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3488190" y="1066800"/>
            <a:ext cx="5506698" cy="2120780"/>
            <a:chOff x="2722902" y="995976"/>
            <a:chExt cx="5506698" cy="2120780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2722902" y="995976"/>
              <a:ext cx="5506698" cy="2120780"/>
            </a:xfrm>
            <a:prstGeom prst="roundRect">
              <a:avLst/>
            </a:prstGeom>
            <a:solidFill>
              <a:schemeClr val="accent6">
                <a:lumMod val="50000"/>
                <a:alpha val="1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8" name="Picture 4" descr="waveletOptions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0" t="13211" r="6130" b="20647"/>
            <a:stretch/>
          </p:blipFill>
          <p:spPr bwMode="auto">
            <a:xfrm>
              <a:off x="2819400" y="1158874"/>
              <a:ext cx="1491343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" t="17905" r="13963" b="4588"/>
            <a:stretch/>
          </p:blipFill>
          <p:spPr bwMode="auto">
            <a:xfrm>
              <a:off x="5257800" y="1143001"/>
              <a:ext cx="2881017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" descr="waveletOptions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0" t="13211" r="6130" b="20647"/>
            <a:stretch/>
          </p:blipFill>
          <p:spPr bwMode="auto">
            <a:xfrm>
              <a:off x="3004457" y="1539874"/>
              <a:ext cx="1491343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waveletOptions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0" t="13211" r="6130" b="20647"/>
            <a:stretch/>
          </p:blipFill>
          <p:spPr bwMode="auto">
            <a:xfrm>
              <a:off x="3200400" y="1943100"/>
              <a:ext cx="1491343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ight Arrow 31"/>
            <p:cNvSpPr/>
            <p:nvPr/>
          </p:nvSpPr>
          <p:spPr bwMode="auto">
            <a:xfrm>
              <a:off x="4791892" y="1817688"/>
              <a:ext cx="389708" cy="2397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88190" y="3962400"/>
            <a:ext cx="5506698" cy="2123979"/>
            <a:chOff x="2722902" y="3429000"/>
            <a:chExt cx="5506698" cy="2123979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2722902" y="3429000"/>
              <a:ext cx="5506698" cy="2123979"/>
            </a:xfrm>
            <a:prstGeom prst="roundRect">
              <a:avLst/>
            </a:prstGeom>
            <a:solidFill>
              <a:schemeClr val="accent6">
                <a:lumMod val="50000"/>
                <a:alpha val="1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35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" t="20104" r="13674" b="3778"/>
            <a:stretch/>
          </p:blipFill>
          <p:spPr bwMode="auto">
            <a:xfrm>
              <a:off x="4987634" y="3570748"/>
              <a:ext cx="3135036" cy="181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2989811" y="3505200"/>
              <a:ext cx="1444637" cy="1963782"/>
              <a:chOff x="3290951" y="3505200"/>
              <a:chExt cx="1444637" cy="1963782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20" t="31593" r="22089" b="39316"/>
              <a:stretch/>
            </p:blipFill>
            <p:spPr bwMode="auto">
              <a:xfrm>
                <a:off x="3290951" y="3505200"/>
                <a:ext cx="1444637" cy="457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83" t="30127" r="20796" b="40698"/>
              <a:stretch/>
            </p:blipFill>
            <p:spPr bwMode="auto">
              <a:xfrm>
                <a:off x="3290951" y="5011782"/>
                <a:ext cx="1444637" cy="457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8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82" t="28520" r="25575" b="37821"/>
              <a:stretch/>
            </p:blipFill>
            <p:spPr bwMode="auto">
              <a:xfrm>
                <a:off x="3290951" y="4003764"/>
                <a:ext cx="1444637" cy="457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9" name="Picture 5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82" t="27675" r="25752" b="36163"/>
              <a:stretch/>
            </p:blipFill>
            <p:spPr bwMode="auto">
              <a:xfrm>
                <a:off x="3290951" y="4504509"/>
                <a:ext cx="1444637" cy="457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40" name="Right Arrow 39"/>
            <p:cNvSpPr/>
            <p:nvPr/>
          </p:nvSpPr>
          <p:spPr bwMode="auto">
            <a:xfrm>
              <a:off x="4528456" y="4341108"/>
              <a:ext cx="389708" cy="2397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2" name="Right Arrow 41"/>
          <p:cNvSpPr/>
          <p:nvPr/>
        </p:nvSpPr>
        <p:spPr bwMode="auto">
          <a:xfrm rot="2786910">
            <a:off x="2734138" y="4429898"/>
            <a:ext cx="729399" cy="2144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ight Arrow 44"/>
          <p:cNvSpPr/>
          <p:nvPr/>
        </p:nvSpPr>
        <p:spPr bwMode="auto">
          <a:xfrm rot="18721632">
            <a:off x="2737524" y="2421903"/>
            <a:ext cx="729399" cy="2144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79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				Sub002 / R01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Make sure you know the transient periods for all the frequency bins, and do not include them in your analysis.</a:t>
            </a:r>
          </a:p>
          <a:p>
            <a:r>
              <a:rPr lang="en-US" dirty="0"/>
              <a:t>An easy solution is to cut them out immediately after the computation.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90799" y="3562349"/>
            <a:ext cx="5943601" cy="1695451"/>
            <a:chOff x="2590799" y="3187228"/>
            <a:chExt cx="5943601" cy="1695451"/>
          </a:xfrm>
        </p:grpSpPr>
        <p:pic>
          <p:nvPicPr>
            <p:cNvPr id="1026" name="Picture 2" descr="tf_display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799" y="3187228"/>
              <a:ext cx="2943125" cy="16895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f_cutdisplay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51"/>
            <a:stretch/>
          </p:blipFill>
          <p:spPr bwMode="auto">
            <a:xfrm>
              <a:off x="6267450" y="3187228"/>
              <a:ext cx="2266950" cy="16954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Down Arrow 22"/>
            <p:cNvSpPr/>
            <p:nvPr/>
          </p:nvSpPr>
          <p:spPr bwMode="auto">
            <a:xfrm rot="16200000">
              <a:off x="5730275" y="3818035"/>
              <a:ext cx="341312" cy="42795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047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Time-frequency 				      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40079"/>
            <a:ext cx="6248400" cy="563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084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Time-frequency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23A412-D59A-4F92-95BF-62E2F25D04B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72" y="628095"/>
            <a:ext cx="7899128" cy="56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10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81312" cy="5463034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Other measures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CA" dirty="0"/>
              <a:t>Phase-amplitude coupling</a:t>
            </a:r>
            <a:endParaRPr lang="en-US" dirty="0"/>
          </a:p>
        </p:txBody>
      </p:sp>
      <p:pic>
        <p:nvPicPr>
          <p:cNvPr id="41" name="Picture 2" descr="resting_meg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/>
          <a:stretch/>
        </p:blipFill>
        <p:spPr bwMode="auto">
          <a:xfrm>
            <a:off x="2133600" y="1612466"/>
            <a:ext cx="6949050" cy="372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80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77408" y="838200"/>
            <a:ext cx="3585192" cy="4800600"/>
            <a:chOff x="1977408" y="838200"/>
            <a:chExt cx="3585192" cy="4800600"/>
          </a:xfrm>
        </p:grpSpPr>
        <p:sp>
          <p:nvSpPr>
            <p:cNvPr id="9" name="Right Bracket 8"/>
            <p:cNvSpPr/>
            <p:nvPr/>
          </p:nvSpPr>
          <p:spPr>
            <a:xfrm>
              <a:off x="1977408" y="838200"/>
              <a:ext cx="152400" cy="838200"/>
            </a:xfrm>
            <a:prstGeom prst="rightBracket">
              <a:avLst>
                <a:gd name="adj" fmla="val 66146"/>
              </a:avLst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66277" y="968514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Importing</a:t>
              </a:r>
            </a:p>
          </p:txBody>
        </p:sp>
        <p:sp>
          <p:nvSpPr>
            <p:cNvPr id="11" name="Right Bracket 10"/>
            <p:cNvSpPr/>
            <p:nvPr/>
          </p:nvSpPr>
          <p:spPr>
            <a:xfrm>
              <a:off x="1977408" y="2057400"/>
              <a:ext cx="152400" cy="1752600"/>
            </a:xfrm>
            <a:prstGeom prst="rightBracket">
              <a:avLst>
                <a:gd name="adj" fmla="val 66146"/>
              </a:avLst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66277" y="2419290"/>
              <a:ext cx="2022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Pre-processing</a:t>
              </a:r>
            </a:p>
          </p:txBody>
        </p:sp>
        <p:sp>
          <p:nvSpPr>
            <p:cNvPr id="13" name="Right Bracket 12"/>
            <p:cNvSpPr/>
            <p:nvPr/>
          </p:nvSpPr>
          <p:spPr>
            <a:xfrm>
              <a:off x="1977408" y="4191000"/>
              <a:ext cx="178468" cy="1447800"/>
            </a:xfrm>
            <a:prstGeom prst="rightBracket">
              <a:avLst>
                <a:gd name="adj" fmla="val 66146"/>
              </a:avLst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66277" y="4419600"/>
              <a:ext cx="24573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Analysis of the </a:t>
              </a:r>
            </a:p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experimental data</a:t>
              </a:r>
            </a:p>
          </p:txBody>
        </p:sp>
        <p:sp>
          <p:nvSpPr>
            <p:cNvPr id="16" name="Right Brace 15"/>
            <p:cNvSpPr/>
            <p:nvPr/>
          </p:nvSpPr>
          <p:spPr>
            <a:xfrm>
              <a:off x="5105400" y="838201"/>
              <a:ext cx="457200" cy="4800599"/>
            </a:xfrm>
            <a:prstGeom prst="rightBrace">
              <a:avLst>
                <a:gd name="adj1" fmla="val 60000"/>
                <a:gd name="adj2" fmla="val 22059"/>
              </a:avLst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15000" y="1381034"/>
            <a:ext cx="2728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Loop:</a:t>
            </a:r>
            <a:b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all acquisition runs</a:t>
            </a:r>
            <a:b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all subjects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609600"/>
            <a:ext cx="1981423" cy="5676900"/>
            <a:chOff x="0" y="609600"/>
            <a:chExt cx="1981423" cy="5676900"/>
          </a:xfrm>
        </p:grpSpPr>
        <p:sp>
          <p:nvSpPr>
            <p:cNvPr id="19" name="TextBox 18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Events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981221" y="609600"/>
              <a:ext cx="202" cy="5676900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59169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subject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81312" cy="5463034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Other measures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CA" dirty="0"/>
              <a:t>Connectivity measures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t="6288" r="14397" b="3675"/>
          <a:stretch/>
        </p:blipFill>
        <p:spPr bwMode="auto">
          <a:xfrm>
            <a:off x="2087330" y="1609997"/>
            <a:ext cx="428722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frontiersin.org/files/Articles/28382/fnsys-06-00059-HTML/image_m/fnsys-06-00059-g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5840" r="63874" b="54786"/>
          <a:stretch/>
        </p:blipFill>
        <p:spPr bwMode="auto">
          <a:xfrm>
            <a:off x="6628076" y="3520057"/>
            <a:ext cx="2419086" cy="22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488019" y="1642235"/>
            <a:ext cx="2884581" cy="206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/>
              <a:t>Correlation</a:t>
            </a:r>
          </a:p>
          <a:p>
            <a:r>
              <a:rPr lang="en-CA" sz="2000" dirty="0"/>
              <a:t>Coherence</a:t>
            </a:r>
          </a:p>
          <a:p>
            <a:r>
              <a:rPr lang="en-CA" sz="2000" dirty="0"/>
              <a:t>Phase locking value</a:t>
            </a:r>
            <a:endParaRPr lang="en-CA" sz="800" dirty="0"/>
          </a:p>
          <a:p>
            <a:r>
              <a:rPr lang="en-CA" sz="2000" dirty="0"/>
              <a:t>Granger causality</a:t>
            </a:r>
            <a:endParaRPr lang="en-CA" sz="1200" dirty="0"/>
          </a:p>
        </p:txBody>
      </p:sp>
      <p:pic>
        <p:nvPicPr>
          <p:cNvPr id="13" name="Picture 10" descr="C:\Users\francois\Downloads\fbfjeifh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t="10127" r="24702" b="4440"/>
          <a:stretch/>
        </p:blipFill>
        <p:spPr bwMode="auto">
          <a:xfrm>
            <a:off x="5614040" y="4378168"/>
            <a:ext cx="1600829" cy="171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7911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 bwMode="auto">
          <a:xfrm>
            <a:off x="2544788" y="2165795"/>
            <a:ext cx="2270770" cy="74809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Normalize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(TF and sources)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1" name="Right Bracket 10"/>
          <p:cNvSpPr/>
          <p:nvPr/>
        </p:nvSpPr>
        <p:spPr>
          <a:xfrm>
            <a:off x="1977408" y="4800600"/>
            <a:ext cx="156192" cy="838200"/>
          </a:xfrm>
          <a:prstGeom prst="rightBracket">
            <a:avLst>
              <a:gd name="adj" fmla="val 66146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 bwMode="auto">
          <a:xfrm rot="10800000">
            <a:off x="3520093" y="4800600"/>
            <a:ext cx="341312" cy="287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99505" y="4800600"/>
            <a:ext cx="14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Weighted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avg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542032" y="5181600"/>
            <a:ext cx="2270770" cy="45496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Run averages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2542032" y="4269432"/>
            <a:ext cx="2270770" cy="45496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Subject averages</a:t>
            </a:r>
          </a:p>
        </p:txBody>
      </p:sp>
      <p:sp>
        <p:nvSpPr>
          <p:cNvPr id="18" name="Down Arrow 17"/>
          <p:cNvSpPr/>
          <p:nvPr/>
        </p:nvSpPr>
        <p:spPr bwMode="auto">
          <a:xfrm rot="14022986">
            <a:off x="5415689" y="728482"/>
            <a:ext cx="341312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 bwMode="auto">
          <a:xfrm>
            <a:off x="6187430" y="762000"/>
            <a:ext cx="2270770" cy="45496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Group averages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6187430" y="1828800"/>
            <a:ext cx="2270770" cy="45496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Statistical tests</a:t>
            </a:r>
          </a:p>
        </p:txBody>
      </p:sp>
      <p:sp>
        <p:nvSpPr>
          <p:cNvPr id="22" name="Down Arrow 21"/>
          <p:cNvSpPr/>
          <p:nvPr/>
        </p:nvSpPr>
        <p:spPr bwMode="auto">
          <a:xfrm rot="18200449">
            <a:off x="5420781" y="1484746"/>
            <a:ext cx="341312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ounded Rectangle 22"/>
          <p:cNvSpPr/>
          <p:nvPr/>
        </p:nvSpPr>
        <p:spPr bwMode="auto">
          <a:xfrm>
            <a:off x="2542032" y="3368008"/>
            <a:ext cx="2270770" cy="44199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Low-pass filter</a:t>
            </a:r>
          </a:p>
        </p:txBody>
      </p:sp>
      <p:sp>
        <p:nvSpPr>
          <p:cNvPr id="25" name="Down Arrow 24"/>
          <p:cNvSpPr/>
          <p:nvPr/>
        </p:nvSpPr>
        <p:spPr bwMode="auto">
          <a:xfrm rot="10800000">
            <a:off x="3502416" y="3888432"/>
            <a:ext cx="341312" cy="287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ounded Rectangle 25"/>
          <p:cNvSpPr/>
          <p:nvPr/>
        </p:nvSpPr>
        <p:spPr bwMode="auto">
          <a:xfrm>
            <a:off x="2537686" y="992832"/>
            <a:ext cx="2270770" cy="75976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/>
          <a:lstStyle/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Project to template</a:t>
            </a:r>
            <a:b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(sources only)</a:t>
            </a:r>
          </a:p>
        </p:txBody>
      </p:sp>
      <p:sp>
        <p:nvSpPr>
          <p:cNvPr id="27" name="Down Arrow 26"/>
          <p:cNvSpPr/>
          <p:nvPr/>
        </p:nvSpPr>
        <p:spPr bwMode="auto">
          <a:xfrm rot="10800000">
            <a:off x="3500636" y="1828800"/>
            <a:ext cx="341312" cy="287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Down Arrow 36"/>
          <p:cNvSpPr/>
          <p:nvPr/>
        </p:nvSpPr>
        <p:spPr bwMode="auto">
          <a:xfrm rot="10800000">
            <a:off x="3509518" y="2989240"/>
            <a:ext cx="341312" cy="287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487791" y="4495800"/>
            <a:ext cx="3352246" cy="1349776"/>
            <a:chOff x="5257800" y="4746224"/>
            <a:chExt cx="3352246" cy="1349776"/>
          </a:xfrm>
        </p:grpSpPr>
        <p:grpSp>
          <p:nvGrpSpPr>
            <p:cNvPr id="24" name="Group 23"/>
            <p:cNvGrpSpPr/>
            <p:nvPr/>
          </p:nvGrpSpPr>
          <p:grpSpPr>
            <a:xfrm>
              <a:off x="5562046" y="4746224"/>
              <a:ext cx="3048000" cy="980444"/>
              <a:chOff x="2667000" y="1390996"/>
              <a:chExt cx="5979867" cy="180940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67000" y="1390996"/>
                <a:ext cx="2057400" cy="10474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19400" y="1543396"/>
                <a:ext cx="2057400" cy="10474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71800" y="1695796"/>
                <a:ext cx="2057400" cy="10474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24200" y="1848196"/>
                <a:ext cx="2057400" cy="10474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76600" y="2000596"/>
                <a:ext cx="2057400" cy="10474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29000" y="2152996"/>
                <a:ext cx="2057400" cy="10474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4" name="Down Arrow 33"/>
              <p:cNvSpPr/>
              <p:nvPr/>
            </p:nvSpPr>
            <p:spPr bwMode="auto">
              <a:xfrm rot="16200000">
                <a:off x="5715000" y="1991071"/>
                <a:ext cx="341312" cy="42795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1791" y="1657915"/>
                <a:ext cx="2395076" cy="12130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5257800" y="5726668"/>
              <a:ext cx="2023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N subjects x M runs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91400" y="5726668"/>
              <a:ext cx="1209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N averages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148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59538" cy="5676900"/>
            <a:chOff x="0" y="609600"/>
            <a:chExt cx="2059538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59538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Weighted average of 6 runs per subject</a:t>
            </a:r>
            <a:br>
              <a:rPr lang="en-US" sz="2400" dirty="0"/>
            </a:br>
            <a:r>
              <a:rPr lang="en-US" sz="2400" dirty="0"/>
              <a:t>(recordings, sources MEG/EEG, time-frequency)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Sources: Compute within-subject differences</a:t>
            </a:r>
          </a:p>
          <a:p>
            <a:pPr lvl="1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(Faces - Scrambled) and (Famous - Unfamiliar)</a:t>
            </a:r>
          </a:p>
          <a:p>
            <a:pPr lvl="1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The sign of the MNE source amplitude is ambiguous, we will apply an absolute value before comparing between subjects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67000" y="1828800"/>
            <a:ext cx="5979868" cy="1809404"/>
            <a:chOff x="2667000" y="1390996"/>
            <a:chExt cx="5979868" cy="18094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0" y="1390996"/>
              <a:ext cx="2057400" cy="10474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9400" y="1543396"/>
              <a:ext cx="2057400" cy="10474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1800" y="1695796"/>
              <a:ext cx="2057400" cy="10474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4200" y="1848196"/>
              <a:ext cx="2057400" cy="10474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6600" y="2000596"/>
              <a:ext cx="2057400" cy="10474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0" y="2152996"/>
              <a:ext cx="2057400" cy="10474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Down Arrow 39"/>
            <p:cNvSpPr/>
            <p:nvPr/>
          </p:nvSpPr>
          <p:spPr bwMode="auto">
            <a:xfrm rot="16200000">
              <a:off x="5715000" y="1991071"/>
              <a:ext cx="341312" cy="42795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1791" y="1657915"/>
              <a:ext cx="2395077" cy="12130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26614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924151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Low-pass filter the subject averages: 32Hz</a:t>
            </a:r>
          </a:p>
          <a:p>
            <a:r>
              <a:rPr lang="en-US" dirty="0"/>
              <a:t>Remove 300ms on each side (edge effects)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301183" y="2267523"/>
            <a:ext cx="6461817" cy="3447477"/>
            <a:chOff x="2092054" y="2057400"/>
            <a:chExt cx="6461817" cy="3447477"/>
          </a:xfrm>
        </p:grpSpPr>
        <p:grpSp>
          <p:nvGrpSpPr>
            <p:cNvPr id="14" name="Group 13"/>
            <p:cNvGrpSpPr/>
            <p:nvPr/>
          </p:nvGrpSpPr>
          <p:grpSpPr>
            <a:xfrm>
              <a:off x="2614046" y="2057400"/>
              <a:ext cx="5905457" cy="1336929"/>
              <a:chOff x="2614046" y="1792493"/>
              <a:chExt cx="5905457" cy="133692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14046" y="1792493"/>
                <a:ext cx="1659636" cy="13369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000" y="1792493"/>
                <a:ext cx="1661503" cy="13358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5122" y="1792493"/>
                <a:ext cx="1665678" cy="13358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Down Arrow 11"/>
              <p:cNvSpPr/>
              <p:nvPr/>
            </p:nvSpPr>
            <p:spPr bwMode="auto">
              <a:xfrm rot="16200000">
                <a:off x="4341763" y="2289327"/>
                <a:ext cx="341312" cy="33803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" name="Down Arrow 12"/>
              <p:cNvSpPr/>
              <p:nvPr/>
            </p:nvSpPr>
            <p:spPr bwMode="auto">
              <a:xfrm rot="16200000">
                <a:off x="6452847" y="2289327"/>
                <a:ext cx="341312" cy="33803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7060" y="3648875"/>
              <a:ext cx="1672209" cy="13536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2728" y="3640493"/>
              <a:ext cx="1684782" cy="13620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6516" y="3634207"/>
              <a:ext cx="1697355" cy="13746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92054" y="4500259"/>
              <a:ext cx="1225364" cy="10046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Down Arrow 17"/>
            <p:cNvSpPr/>
            <p:nvPr/>
          </p:nvSpPr>
          <p:spPr bwMode="auto">
            <a:xfrm rot="16200000">
              <a:off x="4341764" y="4151510"/>
              <a:ext cx="341312" cy="3380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Down Arrow 18"/>
            <p:cNvSpPr/>
            <p:nvPr/>
          </p:nvSpPr>
          <p:spPr bwMode="auto">
            <a:xfrm rot="16200000">
              <a:off x="6483817" y="4150611"/>
              <a:ext cx="341312" cy="3380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2411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924151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2400" dirty="0"/>
              <a:t>Amplitude normalization before group analysis</a:t>
            </a:r>
            <a:br>
              <a:rPr lang="en-US" sz="2400" dirty="0"/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Baseline = [-200,0]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ms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400" dirty="0"/>
              <a:t>Sources:  Z-score normalization </a:t>
            </a:r>
            <a:r>
              <a:rPr lang="en-US" sz="2400" dirty="0" err="1"/>
              <a:t>wrt</a:t>
            </a:r>
            <a:r>
              <a:rPr lang="en-US" sz="2400" dirty="0"/>
              <a:t> baseline</a:t>
            </a:r>
            <a:br>
              <a:rPr lang="en-US" sz="2400" dirty="0"/>
            </a:b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S = (S – mean(baseline)) /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std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(baseline)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400" dirty="0"/>
          </a:p>
          <a:p>
            <a:r>
              <a:rPr lang="en-US" sz="2400" dirty="0"/>
              <a:t>Time-frequency: Event-related sync/desync</a:t>
            </a:r>
            <a:br>
              <a:rPr lang="en-US" sz="2400" dirty="0"/>
            </a:b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TF = (TF – mean(baseline)) / mean(baseline) * 100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961073" y="4724400"/>
            <a:ext cx="5039927" cy="1453535"/>
            <a:chOff x="2961073" y="4724400"/>
            <a:chExt cx="5039927" cy="145353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1073" y="4724400"/>
              <a:ext cx="2220527" cy="14535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1200" y="4729765"/>
              <a:ext cx="2209800" cy="1448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Down Arrow 20"/>
            <p:cNvSpPr/>
            <p:nvPr/>
          </p:nvSpPr>
          <p:spPr bwMode="auto">
            <a:xfrm rot="16200000">
              <a:off x="5315744" y="5282148"/>
              <a:ext cx="341312" cy="3380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43250" y="2543175"/>
            <a:ext cx="4657725" cy="1352550"/>
            <a:chOff x="3143250" y="2543175"/>
            <a:chExt cx="4657725" cy="135255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3250" y="2543175"/>
              <a:ext cx="2028825" cy="13525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1200" y="2543175"/>
              <a:ext cx="2009775" cy="13525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Down Arrow 25"/>
            <p:cNvSpPr/>
            <p:nvPr/>
          </p:nvSpPr>
          <p:spPr bwMode="auto">
            <a:xfrm rot="16200000">
              <a:off x="5315745" y="3050431"/>
              <a:ext cx="341312" cy="3380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97549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Using FreeSurfer registration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15281" y="1676400"/>
            <a:ext cx="6323919" cy="4229100"/>
            <a:chOff x="2438401" y="1624599"/>
            <a:chExt cx="6323919" cy="4229100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226" y="3929649"/>
              <a:ext cx="2103120" cy="19145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226" y="1624599"/>
              <a:ext cx="2097405" cy="19088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766" y="1624599"/>
              <a:ext cx="2097405" cy="192024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ight Arrow 26"/>
            <p:cNvSpPr/>
            <p:nvPr/>
          </p:nvSpPr>
          <p:spPr>
            <a:xfrm>
              <a:off x="5141596" y="2426604"/>
              <a:ext cx="885825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056" y="3939174"/>
              <a:ext cx="2091690" cy="19145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 rot="16200000">
              <a:off x="2113953" y="2384787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chemeClr val="accent6">
                      <a:lumMod val="50000"/>
                    </a:schemeClr>
                  </a:solidFill>
                </a:rPr>
                <a:t>Subject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2032747" y="4716305"/>
              <a:ext cx="1180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chemeClr val="accent6">
                      <a:lumMod val="50000"/>
                    </a:schemeClr>
                  </a:solidFill>
                </a:rPr>
                <a:t>Template</a:t>
              </a:r>
            </a:p>
          </p:txBody>
        </p:sp>
        <p:sp>
          <p:nvSpPr>
            <p:cNvPr id="31" name="Right Arrow 30"/>
            <p:cNvSpPr/>
            <p:nvPr/>
          </p:nvSpPr>
          <p:spPr>
            <a:xfrm rot="5400000">
              <a:off x="7046596" y="3567699"/>
              <a:ext cx="2667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24106" y="3577224"/>
              <a:ext cx="14382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i="1" dirty="0">
                  <a:solidFill>
                    <a:schemeClr val="bg1">
                      <a:lumMod val="65000"/>
                    </a:schemeClr>
                  </a:solidFill>
                </a:rPr>
                <a:t>3D interpolation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65396" y="1796049"/>
              <a:ext cx="10695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i="1" dirty="0">
                  <a:solidFill>
                    <a:schemeClr val="bg1">
                      <a:lumMod val="65000"/>
                    </a:schemeClr>
                  </a:solidFill>
                </a:rPr>
                <a:t>FreeSurfer</a:t>
              </a:r>
              <a:br>
                <a:rPr lang="en-CA" sz="1400" i="1" dirty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en-CA" sz="1400" i="1" dirty="0">
                  <a:solidFill>
                    <a:schemeClr val="bg1">
                      <a:lumMod val="65000"/>
                    </a:schemeClr>
                  </a:solidFill>
                </a:rPr>
                <a:t>registration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65396" y="5178079"/>
              <a:ext cx="10695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i="1" dirty="0">
                  <a:solidFill>
                    <a:schemeClr val="bg1">
                      <a:lumMod val="65000"/>
                    </a:schemeClr>
                  </a:solidFill>
                </a:rPr>
                <a:t>FreeSurfer</a:t>
              </a:r>
              <a:br>
                <a:rPr lang="en-CA" sz="1400" i="1" dirty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en-CA" sz="1400" i="1" dirty="0">
                  <a:solidFill>
                    <a:schemeClr val="bg1">
                      <a:lumMod val="65000"/>
                    </a:schemeClr>
                  </a:solidFill>
                </a:rPr>
                <a:t>registration</a:t>
              </a:r>
            </a:p>
          </p:txBody>
        </p:sp>
        <p:sp>
          <p:nvSpPr>
            <p:cNvPr id="37" name="Right Arrow 36"/>
            <p:cNvSpPr/>
            <p:nvPr/>
          </p:nvSpPr>
          <p:spPr>
            <a:xfrm rot="10800000">
              <a:off x="5141596" y="4710699"/>
              <a:ext cx="885825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5539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BrainSuite</a:t>
            </a:r>
            <a:r>
              <a:rPr lang="en-US" dirty="0"/>
              <a:t> registration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515281" y="1676400"/>
            <a:ext cx="6323919" cy="4268938"/>
            <a:chOff x="2515281" y="1881235"/>
            <a:chExt cx="6323919" cy="426893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4383" y="1881235"/>
              <a:ext cx="2100668" cy="19627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7926" y="4203961"/>
              <a:ext cx="2085916" cy="19462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Group 2"/>
            <p:cNvGrpSpPr/>
            <p:nvPr/>
          </p:nvGrpSpPr>
          <p:grpSpPr>
            <a:xfrm>
              <a:off x="2515281" y="1885950"/>
              <a:ext cx="6323919" cy="4219575"/>
              <a:chOff x="2438401" y="1624599"/>
              <a:chExt cx="6323919" cy="4219575"/>
            </a:xfrm>
          </p:grpSpPr>
          <p:pic>
            <p:nvPicPr>
              <p:cNvPr id="24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3226" y="3929649"/>
                <a:ext cx="2103120" cy="19145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3226" y="1624599"/>
                <a:ext cx="2097405" cy="19088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ight Arrow 26"/>
              <p:cNvSpPr/>
              <p:nvPr/>
            </p:nvSpPr>
            <p:spPr>
              <a:xfrm>
                <a:off x="5141596" y="2426604"/>
                <a:ext cx="885825" cy="3048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6200000">
                <a:off x="2113953" y="2384787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solidFill>
                      <a:schemeClr val="accent6">
                        <a:lumMod val="50000"/>
                      </a:schemeClr>
                    </a:solidFill>
                  </a:rPr>
                  <a:t>Subject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200000">
                <a:off x="2032747" y="4716305"/>
                <a:ext cx="1180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solidFill>
                      <a:schemeClr val="accent6">
                        <a:lumMod val="50000"/>
                      </a:schemeClr>
                    </a:solidFill>
                  </a:rPr>
                  <a:t>Template</a:t>
                </a:r>
              </a:p>
            </p:txBody>
          </p:sp>
          <p:sp>
            <p:nvSpPr>
              <p:cNvPr id="31" name="Right Arrow 30"/>
              <p:cNvSpPr/>
              <p:nvPr/>
            </p:nvSpPr>
            <p:spPr>
              <a:xfrm rot="5400000">
                <a:off x="7046596" y="3567699"/>
                <a:ext cx="266700" cy="3048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324106" y="3577224"/>
                <a:ext cx="14382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i="1" dirty="0">
                    <a:solidFill>
                      <a:schemeClr val="bg1">
                        <a:lumMod val="65000"/>
                      </a:schemeClr>
                    </a:solidFill>
                  </a:rPr>
                  <a:t>3D interpolation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065396" y="1796049"/>
                <a:ext cx="10695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i="1" dirty="0" err="1">
                    <a:solidFill>
                      <a:schemeClr val="bg1">
                        <a:lumMod val="65000"/>
                      </a:schemeClr>
                    </a:solidFill>
                  </a:rPr>
                  <a:t>BrainSuite</a:t>
                </a:r>
                <a:br>
                  <a:rPr lang="en-CA" sz="1400" i="1" dirty="0">
                    <a:solidFill>
                      <a:schemeClr val="bg1">
                        <a:lumMod val="65000"/>
                      </a:schemeClr>
                    </a:solidFill>
                  </a:rPr>
                </a:br>
                <a:r>
                  <a:rPr lang="en-CA" sz="1400" i="1" dirty="0">
                    <a:solidFill>
                      <a:schemeClr val="bg1">
                        <a:lumMod val="65000"/>
                      </a:schemeClr>
                    </a:solidFill>
                  </a:rPr>
                  <a:t>registration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065396" y="5178079"/>
                <a:ext cx="10695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i="1" dirty="0" err="1">
                    <a:solidFill>
                      <a:schemeClr val="bg1">
                        <a:lumMod val="65000"/>
                      </a:schemeClr>
                    </a:solidFill>
                  </a:rPr>
                  <a:t>BrainSuite</a:t>
                </a:r>
                <a:br>
                  <a:rPr lang="en-CA" sz="1400" i="1" dirty="0">
                    <a:solidFill>
                      <a:schemeClr val="bg1">
                        <a:lumMod val="65000"/>
                      </a:schemeClr>
                    </a:solidFill>
                  </a:rPr>
                </a:br>
                <a:r>
                  <a:rPr lang="en-CA" sz="1400" i="1" dirty="0">
                    <a:solidFill>
                      <a:schemeClr val="bg1">
                        <a:lumMod val="65000"/>
                      </a:schemeClr>
                    </a:solidFill>
                  </a:rPr>
                  <a:t>registration</a:t>
                </a:r>
              </a:p>
            </p:txBody>
          </p:sp>
          <p:sp>
            <p:nvSpPr>
              <p:cNvPr id="37" name="Right Arrow 36"/>
              <p:cNvSpPr/>
              <p:nvPr/>
            </p:nvSpPr>
            <p:spPr>
              <a:xfrm rot="10800000">
                <a:off x="5141596" y="4710699"/>
                <a:ext cx="885825" cy="3048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228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Registration of individual sources on a template</a:t>
            </a:r>
            <a:br>
              <a:rPr lang="en-US" sz="2400" dirty="0"/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(ICBM152, Colin27, DNI, infants…)</a:t>
            </a:r>
          </a:p>
          <a:p>
            <a:endParaRPr lang="en-US" sz="2400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981200"/>
            <a:ext cx="1770062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81200"/>
            <a:ext cx="178593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3695700"/>
            <a:ext cx="17859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19"/>
          <p:cNvSpPr txBox="1">
            <a:spLocks noChangeArrowheads="1"/>
          </p:cNvSpPr>
          <p:nvPr/>
        </p:nvSpPr>
        <p:spPr bwMode="auto">
          <a:xfrm rot="16200000">
            <a:off x="1825625" y="2625725"/>
            <a:ext cx="10398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Subject 1</a:t>
            </a:r>
          </a:p>
        </p:txBody>
      </p:sp>
      <p:sp>
        <p:nvSpPr>
          <p:cNvPr id="33" name="TextBox 20"/>
          <p:cNvSpPr txBox="1">
            <a:spLocks noChangeArrowheads="1"/>
          </p:cNvSpPr>
          <p:nvPr/>
        </p:nvSpPr>
        <p:spPr bwMode="auto">
          <a:xfrm rot="16200000">
            <a:off x="1825624" y="4287836"/>
            <a:ext cx="1039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Subject 2</a:t>
            </a: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81412"/>
            <a:ext cx="17859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25"/>
          <p:cNvSpPr txBox="1">
            <a:spLocks noChangeArrowheads="1"/>
          </p:cNvSpPr>
          <p:nvPr/>
        </p:nvSpPr>
        <p:spPr bwMode="auto">
          <a:xfrm>
            <a:off x="2881313" y="5338762"/>
            <a:ext cx="1039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Individual anatomy</a:t>
            </a:r>
          </a:p>
        </p:txBody>
      </p:sp>
      <p:sp>
        <p:nvSpPr>
          <p:cNvPr id="40" name="TextBox 26"/>
          <p:cNvSpPr txBox="1">
            <a:spLocks noChangeArrowheads="1"/>
          </p:cNvSpPr>
          <p:nvPr/>
        </p:nvSpPr>
        <p:spPr bwMode="auto">
          <a:xfrm>
            <a:off x="5334000" y="5338762"/>
            <a:ext cx="103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Standard anatomy</a:t>
            </a:r>
          </a:p>
        </p:txBody>
      </p:sp>
      <p:sp>
        <p:nvSpPr>
          <p:cNvPr id="41" name="Down Arrow 40"/>
          <p:cNvSpPr/>
          <p:nvPr/>
        </p:nvSpPr>
        <p:spPr bwMode="auto">
          <a:xfrm rot="16200000">
            <a:off x="4515644" y="2691606"/>
            <a:ext cx="34131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2" name="Down Arrow 41"/>
          <p:cNvSpPr/>
          <p:nvPr/>
        </p:nvSpPr>
        <p:spPr bwMode="auto">
          <a:xfrm rot="16200000">
            <a:off x="4515644" y="4263231"/>
            <a:ext cx="34131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7315200" y="2493962"/>
            <a:ext cx="1752600" cy="23622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/>
          <a:lstStyle/>
          <a:p>
            <a:pPr algn="just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Group analysis</a:t>
            </a:r>
          </a:p>
          <a:p>
            <a:pPr>
              <a:defRPr/>
            </a:pPr>
            <a:endParaRPr lang="en-US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Average</a:t>
            </a:r>
            <a:b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Contrast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…</a:t>
            </a:r>
          </a:p>
        </p:txBody>
      </p:sp>
      <p:sp>
        <p:nvSpPr>
          <p:cNvPr id="44" name="Down Arrow 43"/>
          <p:cNvSpPr/>
          <p:nvPr/>
        </p:nvSpPr>
        <p:spPr bwMode="auto">
          <a:xfrm rot="16200000">
            <a:off x="6877844" y="2691606"/>
            <a:ext cx="34131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Down Arrow 44"/>
          <p:cNvSpPr/>
          <p:nvPr/>
        </p:nvSpPr>
        <p:spPr bwMode="auto">
          <a:xfrm rot="16200000">
            <a:off x="6877844" y="4263231"/>
            <a:ext cx="34131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256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Faces - Scrambled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069068" y="1447800"/>
            <a:ext cx="3971475" cy="2421984"/>
            <a:chOff x="2069068" y="1447800"/>
            <a:chExt cx="3971475" cy="2421984"/>
          </a:xfrm>
        </p:grpSpPr>
        <p:pic>
          <p:nvPicPr>
            <p:cNvPr id="3074" name="Picture 2" descr="diff_data_face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539" y="1447800"/>
              <a:ext cx="3597004" cy="242198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1921496" y="1846959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MEG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917744" y="302805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EEG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24600" y="1081102"/>
            <a:ext cx="2716265" cy="2424099"/>
            <a:chOff x="6324600" y="1081102"/>
            <a:chExt cx="2716265" cy="24240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4600" y="1447801"/>
              <a:ext cx="2716265" cy="2057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7110787" y="1081102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EEG 070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38400" y="3962400"/>
            <a:ext cx="3602143" cy="2279835"/>
            <a:chOff x="2438400" y="3962400"/>
            <a:chExt cx="3602143" cy="22798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7943" y="3962400"/>
              <a:ext cx="1752600" cy="22798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8400" y="3962400"/>
              <a:ext cx="1752600" cy="22798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2959474" y="4126468"/>
              <a:ext cx="124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MEG  Z&gt;3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09017" y="4126468"/>
              <a:ext cx="120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EEG  Z&gt;3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00676" y="3581400"/>
            <a:ext cx="2767124" cy="2667000"/>
            <a:chOff x="6300676" y="3581400"/>
            <a:chExt cx="2767124" cy="26670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0677" y="3657600"/>
              <a:ext cx="2767123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0676" y="4876800"/>
              <a:ext cx="2767124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7097963" y="4812267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ROI EEG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6600" y="3581400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ROI MEG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1442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Faces - Scrambled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73003" y="1451401"/>
            <a:ext cx="4313508" cy="2928637"/>
            <a:chOff x="2073003" y="1451401"/>
            <a:chExt cx="4313508" cy="2928637"/>
          </a:xfrm>
        </p:grpSpPr>
        <p:pic>
          <p:nvPicPr>
            <p:cNvPr id="8194" name="Picture 2" descr="ttestperm_data_face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1721642"/>
              <a:ext cx="3948111" cy="26583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400987" y="1451401"/>
              <a:ext cx="3783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Permutation t-test, 1000 rand, p&lt;0.05 FDR-corrected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1921495" y="2214442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MEG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921679" y="345578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EEG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73003" y="4585900"/>
            <a:ext cx="4313508" cy="1566584"/>
            <a:chOff x="2073003" y="4585900"/>
            <a:chExt cx="4313508" cy="1566584"/>
          </a:xfrm>
        </p:grpSpPr>
        <p:pic>
          <p:nvPicPr>
            <p:cNvPr id="8196" name="Picture 4" descr="cluster_data_faces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4827674"/>
              <a:ext cx="3948111" cy="13248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438400" y="4585900"/>
              <a:ext cx="37664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accent6">
                      <a:lumMod val="50000"/>
                    </a:schemeClr>
                  </a:solidFill>
                </a:rPr>
                <a:t>FieldTrip</a:t>
              </a:r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 cluster test, cluster alpha=0.05, 1000 rand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1921679" y="5246471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EEG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66889" y="725269"/>
            <a:ext cx="2474428" cy="5413062"/>
            <a:chOff x="6566889" y="725269"/>
            <a:chExt cx="2474428" cy="5413062"/>
          </a:xfrm>
        </p:grpSpPr>
        <p:pic>
          <p:nvPicPr>
            <p:cNvPr id="17" name="Picture 6" descr="sources_chi2log_meg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242" y="1408331"/>
              <a:ext cx="2114063" cy="232546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567242" y="725269"/>
              <a:ext cx="1947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Parametric Chi2-test</a:t>
              </a:r>
              <a:b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log(|Faces-Scrambled|)=0</a:t>
              </a:r>
              <a:b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p&lt;0.05 FDR-corrected</a:t>
              </a:r>
            </a:p>
          </p:txBody>
        </p:sp>
        <p:pic>
          <p:nvPicPr>
            <p:cNvPr id="19" name="Picture 2" descr="sources_chi2log_eeg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6889" y="3812087"/>
              <a:ext cx="2114767" cy="23262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 rot="5400000">
              <a:off x="8501425" y="238701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MEG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5400000">
              <a:off x="8520660" y="4732887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EEG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09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One-click import of the T1 segmentation:</a:t>
            </a:r>
            <a:br>
              <a:rPr lang="en-US" sz="2400" dirty="0"/>
            </a:br>
            <a:r>
              <a:rPr lang="en-US" sz="2400" dirty="0"/>
              <a:t>FreeSurfer,  </a:t>
            </a:r>
            <a:r>
              <a:rPr lang="en-US" sz="2400" dirty="0" err="1"/>
              <a:t>BrainSuite</a:t>
            </a:r>
            <a:r>
              <a:rPr lang="en-US" sz="2400" dirty="0"/>
              <a:t>,  </a:t>
            </a:r>
            <a:r>
              <a:rPr lang="en-US" sz="2400" dirty="0" err="1"/>
              <a:t>BrainVISA</a:t>
            </a:r>
            <a:r>
              <a:rPr lang="en-US" sz="2400" dirty="0"/>
              <a:t>,  CIVET, CAT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Import and place fiducials in the MRI (N,L,R)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26" name="Picture 2" descr="anatomy_impo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43354"/>
            <a:ext cx="5867400" cy="3675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5" name="TextBox 4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019" y="5181600"/>
            <a:ext cx="1675972" cy="1285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43355"/>
            <a:ext cx="3390900" cy="370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02202"/>
            <a:ext cx="2162323" cy="226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228" y="5181600"/>
            <a:ext cx="1675972" cy="1285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61" y="4931430"/>
            <a:ext cx="1752612" cy="135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5329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dirty="0"/>
              <a:t>Contrasts between subjects or conditions</a:t>
            </a:r>
          </a:p>
          <a:p>
            <a:r>
              <a:rPr lang="en-US" dirty="0"/>
              <a:t>Parametric t-test</a:t>
            </a:r>
          </a:p>
          <a:p>
            <a:r>
              <a:rPr lang="en-US" dirty="0"/>
              <a:t>Cluster-based non-parametric tests </a:t>
            </a:r>
          </a:p>
          <a:p>
            <a:r>
              <a:rPr lang="en-US" dirty="0"/>
              <a:t>Export to: </a:t>
            </a:r>
            <a:r>
              <a:rPr lang="en-US" b="1" dirty="0"/>
              <a:t>SPM</a:t>
            </a:r>
            <a:r>
              <a:rPr lang="en-US" dirty="0"/>
              <a:t>, R, Excel, SPSS, Matlab…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864" y="3048000"/>
            <a:ext cx="3505200" cy="313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64" y="3057861"/>
            <a:ext cx="2525806" cy="31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1150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000" dirty="0"/>
              <a:t>When scripting the analysis, we recommend you always check visually the following items for each run separately:</a:t>
            </a:r>
          </a:p>
          <a:p>
            <a:pPr lvl="1"/>
            <a:r>
              <a:rPr lang="en-US" sz="2000" dirty="0"/>
              <a:t>MRI/sensors registration</a:t>
            </a:r>
          </a:p>
          <a:p>
            <a:pPr lvl="1"/>
            <a:r>
              <a:rPr lang="en-US" sz="2000" dirty="0"/>
              <a:t>PSD before and after filters</a:t>
            </a:r>
          </a:p>
          <a:p>
            <a:pPr lvl="1"/>
            <a:r>
              <a:rPr lang="en-US" sz="2000" dirty="0"/>
              <a:t>SSP and ICA component topographies</a:t>
            </a:r>
          </a:p>
          <a:p>
            <a:pPr lvl="1"/>
            <a:r>
              <a:rPr lang="en-US" sz="2000" dirty="0"/>
              <a:t>ERP/ERF: Sensors time series </a:t>
            </a:r>
          </a:p>
          <a:p>
            <a:pPr lvl="1"/>
            <a:r>
              <a:rPr lang="en-US" sz="2000" dirty="0"/>
              <a:t>ERP/ERF: Sensors topo of primary response</a:t>
            </a:r>
          </a:p>
          <a:p>
            <a:pPr lvl="1"/>
            <a:r>
              <a:rPr lang="en-US" sz="2000" dirty="0"/>
              <a:t>ERP/ERF: Sources of primary response</a:t>
            </a:r>
          </a:p>
          <a:p>
            <a:pPr lvl="1"/>
            <a:r>
              <a:rPr lang="en-US" sz="2000" dirty="0"/>
              <a:t>Any other metric of interest</a:t>
            </a:r>
          </a:p>
        </p:txBody>
      </p:sp>
      <p:pic>
        <p:nvPicPr>
          <p:cNvPr id="11" name="Picture 2" descr="registration_fina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2" y="4254550"/>
            <a:ext cx="1069167" cy="93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5957"/>
          <a:stretch/>
        </p:blipFill>
        <p:spPr>
          <a:xfrm>
            <a:off x="3898769" y="4254550"/>
            <a:ext cx="1663831" cy="938341"/>
          </a:xfrm>
          <a:prstGeom prst="rect">
            <a:avLst/>
          </a:prstGeom>
        </p:spPr>
      </p:pic>
      <p:pic>
        <p:nvPicPr>
          <p:cNvPr id="13" name="Picture 2" descr="ssp_ecg_topo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5"/>
          <a:stretch/>
        </p:blipFill>
        <p:spPr bwMode="auto">
          <a:xfrm>
            <a:off x="5679747" y="4254550"/>
            <a:ext cx="1559253" cy="93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992" y="5334000"/>
            <a:ext cx="1592767" cy="8961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345" y="5330524"/>
            <a:ext cx="1056055" cy="9031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010" y="5330248"/>
            <a:ext cx="1337190" cy="89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381" y="5330248"/>
            <a:ext cx="1373194" cy="8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667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Execution reports with snapshots saved in HTML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661" y="1447800"/>
            <a:ext cx="2510501" cy="4419600"/>
          </a:xfrm>
          <a:prstGeom prst="rect">
            <a:avLst/>
          </a:prstGeom>
        </p:spPr>
      </p:pic>
      <p:pic>
        <p:nvPicPr>
          <p:cNvPr id="12" name="Picture 2" descr="report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969" y="1447800"/>
            <a:ext cx="4079631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report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305" y="3124200"/>
            <a:ext cx="2599495" cy="31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5707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000" dirty="0"/>
              <a:t>Prototype the analysis interactively with one subject.</a:t>
            </a:r>
            <a:br>
              <a:rPr lang="en-US" sz="2000" dirty="0"/>
            </a:br>
            <a:r>
              <a:rPr lang="en-US" sz="2000" dirty="0"/>
              <a:t>Write down all the parameters to reproduce with a script.</a:t>
            </a:r>
          </a:p>
          <a:p>
            <a:endParaRPr lang="en-US" sz="1200" dirty="0"/>
          </a:p>
          <a:p>
            <a:r>
              <a:rPr lang="en-US" sz="2000" dirty="0"/>
              <a:t>Set the anatomical fiducials for all the subjects.</a:t>
            </a:r>
          </a:p>
          <a:p>
            <a:endParaRPr lang="en-US" sz="1200" dirty="0"/>
          </a:p>
          <a:p>
            <a:r>
              <a:rPr lang="en-US" sz="2000" b="1" dirty="0"/>
              <a:t>Script #1</a:t>
            </a:r>
            <a:r>
              <a:rPr lang="en-US" sz="2000" dirty="0"/>
              <a:t>:  Import the anatomy for all the subjects</a:t>
            </a:r>
          </a:p>
          <a:p>
            <a:endParaRPr lang="en-US" sz="1200" dirty="0"/>
          </a:p>
          <a:p>
            <a:r>
              <a:rPr lang="en-US" sz="2000" b="1" dirty="0"/>
              <a:t>Script #2</a:t>
            </a:r>
            <a:r>
              <a:rPr lang="en-US" sz="2000" dirty="0"/>
              <a:t>:  Pre-processing   (loop on subjects)</a:t>
            </a:r>
          </a:p>
          <a:p>
            <a:pPr lvl="1"/>
            <a:r>
              <a:rPr lang="en-US" sz="2000" dirty="0"/>
              <a:t>Link the raw files, register with MRI, compute PSD</a:t>
            </a:r>
          </a:p>
          <a:p>
            <a:pPr lvl="1"/>
            <a:r>
              <a:rPr lang="en-US" sz="2000" dirty="0"/>
              <a:t>Detect or import event markers</a:t>
            </a:r>
          </a:p>
          <a:p>
            <a:pPr lvl="1"/>
            <a:r>
              <a:rPr lang="en-US" sz="2000" dirty="0"/>
              <a:t>Pre-processing: Filtering, detect artifacts, SSP, ICA</a:t>
            </a:r>
          </a:p>
          <a:p>
            <a:endParaRPr lang="en-US" sz="1200" b="1" dirty="0"/>
          </a:p>
          <a:p>
            <a:r>
              <a:rPr lang="en-US" sz="2000" b="1" dirty="0"/>
              <a:t>Manual inspection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Check the execution reports for script 2</a:t>
            </a:r>
          </a:p>
          <a:p>
            <a:pPr lvl="1"/>
            <a:r>
              <a:rPr lang="en-US" sz="2000" dirty="0"/>
              <a:t>Fix the SSP/ICA (re-compute, manual selection)</a:t>
            </a:r>
          </a:p>
          <a:p>
            <a:pPr lvl="1"/>
            <a:r>
              <a:rPr lang="en-US" sz="2000" dirty="0"/>
              <a:t>Mark bad channels and bad segments</a:t>
            </a:r>
          </a:p>
        </p:txBody>
      </p:sp>
    </p:spTree>
    <p:extLst>
      <p:ext uri="{BB962C8B-B14F-4D97-AF65-F5344CB8AC3E}">
        <p14:creationId xmlns:p14="http://schemas.microsoft.com/office/powerpoint/2010/main" val="2540011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2022990" cy="5676900"/>
            <a:chOff x="0" y="609600"/>
            <a:chExt cx="2022990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2022990" cy="3616375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Subject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Low-pass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Normalize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Project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averages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Group statistics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Quality control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Workflow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000" b="1" dirty="0"/>
              <a:t>Script #3</a:t>
            </a:r>
            <a:r>
              <a:rPr lang="en-US" sz="2000" dirty="0"/>
              <a:t>:  Subject-level analysis    (loop on subjects)</a:t>
            </a:r>
          </a:p>
          <a:p>
            <a:pPr lvl="1"/>
            <a:r>
              <a:rPr lang="en-US" sz="2000" dirty="0"/>
              <a:t>Importing and averaging</a:t>
            </a:r>
          </a:p>
          <a:p>
            <a:pPr lvl="1"/>
            <a:r>
              <a:rPr lang="en-US" sz="2000" dirty="0"/>
              <a:t>Source estimation</a:t>
            </a:r>
          </a:p>
          <a:p>
            <a:pPr lvl="1"/>
            <a:r>
              <a:rPr lang="en-US" sz="2000" dirty="0"/>
              <a:t>Time-frequency</a:t>
            </a:r>
          </a:p>
          <a:p>
            <a:pPr lvl="1"/>
            <a:endParaRPr lang="en-US" sz="1200" dirty="0"/>
          </a:p>
          <a:p>
            <a:r>
              <a:rPr lang="en-US" sz="2000" b="1" dirty="0"/>
              <a:t>Manual inspection</a:t>
            </a:r>
            <a:r>
              <a:rPr lang="en-US" sz="2000" dirty="0"/>
              <a:t>: </a:t>
            </a:r>
          </a:p>
          <a:p>
            <a:pPr lvl="1"/>
            <a:r>
              <a:rPr lang="en-US" sz="2000" dirty="0"/>
              <a:t>Check the execution reports for script #3</a:t>
            </a:r>
          </a:p>
          <a:p>
            <a:pPr lvl="1"/>
            <a:r>
              <a:rPr lang="en-US" sz="2000" dirty="0"/>
              <a:t>Define regions of interest</a:t>
            </a:r>
          </a:p>
          <a:p>
            <a:pPr lvl="1"/>
            <a:endParaRPr lang="en-US" sz="1200" dirty="0"/>
          </a:p>
          <a:p>
            <a:r>
              <a:rPr lang="en-US" sz="2000" b="1" dirty="0"/>
              <a:t>Script #4</a:t>
            </a:r>
            <a:r>
              <a:rPr lang="en-US" sz="2000" dirty="0"/>
              <a:t>:  Group analysis</a:t>
            </a:r>
          </a:p>
          <a:p>
            <a:pPr lvl="1"/>
            <a:r>
              <a:rPr lang="en-US" sz="2000" dirty="0"/>
              <a:t>Subject-level averages</a:t>
            </a:r>
          </a:p>
          <a:p>
            <a:pPr lvl="1"/>
            <a:r>
              <a:rPr lang="en-US" sz="2000" dirty="0"/>
              <a:t>Group-level averages</a:t>
            </a:r>
          </a:p>
          <a:p>
            <a:pPr lvl="1"/>
            <a:r>
              <a:rPr lang="en-US" sz="2000" dirty="0"/>
              <a:t>Statistics</a:t>
            </a:r>
          </a:p>
          <a:p>
            <a:pPr lvl="1"/>
            <a:r>
              <a:rPr lang="en-US" sz="2000" dirty="0"/>
              <a:t>Anything that involves regions of interest</a:t>
            </a:r>
          </a:p>
        </p:txBody>
      </p:sp>
    </p:spTree>
    <p:extLst>
      <p:ext uri="{BB962C8B-B14F-4D97-AF65-F5344CB8AC3E}">
        <p14:creationId xmlns:p14="http://schemas.microsoft.com/office/powerpoint/2010/main" val="1422323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Add your code to Brainstorm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Direct manipulation of the files in Matlab</a:t>
            </a:r>
          </a:p>
          <a:p>
            <a:pPr marL="0" indent="0">
              <a:buNone/>
            </a:pPr>
            <a:endParaRPr lang="en-CA" sz="800" dirty="0"/>
          </a:p>
          <a:p>
            <a:r>
              <a:rPr lang="en-CA" dirty="0"/>
              <a:t>Use the menu “Run Matlab command”</a:t>
            </a:r>
          </a:p>
          <a:p>
            <a:pPr marL="0" indent="0">
              <a:buNone/>
            </a:pPr>
            <a:r>
              <a:rPr lang="en-CA" sz="800" dirty="0"/>
              <a:t> </a:t>
            </a:r>
          </a:p>
          <a:p>
            <a:r>
              <a:rPr lang="en-CA" dirty="0"/>
              <a:t>Write a plugin:</a:t>
            </a:r>
          </a:p>
          <a:p>
            <a:pPr lvl="1"/>
            <a:r>
              <a:rPr lang="en-CA" sz="2400" dirty="0"/>
              <a:t>Well documented API</a:t>
            </a:r>
          </a:p>
          <a:p>
            <a:pPr lvl="1"/>
            <a:r>
              <a:rPr lang="en-CA" sz="2400" dirty="0"/>
              <a:t>Lots of example  (170 functions written as plugins)</a:t>
            </a:r>
          </a:p>
          <a:p>
            <a:pPr lvl="1"/>
            <a:r>
              <a:rPr lang="en-CA" sz="2400" dirty="0"/>
              <a:t>Open-source GitHub repository</a:t>
            </a:r>
          </a:p>
          <a:p>
            <a:pPr marL="0" indent="0">
              <a:buNone/>
            </a:pPr>
            <a:endParaRPr lang="en-CA" sz="800" dirty="0"/>
          </a:p>
          <a:p>
            <a:r>
              <a:rPr lang="en-CA" dirty="0"/>
              <a:t>Examples of recent external contributions:</a:t>
            </a:r>
          </a:p>
          <a:p>
            <a:pPr lvl="1"/>
            <a:r>
              <a:rPr lang="en-CA" sz="2400" dirty="0"/>
              <a:t>MVPA decoding  (Oliva, MIT)</a:t>
            </a:r>
          </a:p>
          <a:p>
            <a:pPr lvl="1"/>
            <a:r>
              <a:rPr lang="en-CA" sz="2400" dirty="0"/>
              <a:t>Microstate segmentation  (</a:t>
            </a:r>
            <a:r>
              <a:rPr lang="en-CA" sz="2400" dirty="0" err="1"/>
              <a:t>Cacioppo</a:t>
            </a:r>
            <a:r>
              <a:rPr lang="en-CA" sz="2400" dirty="0"/>
              <a:t>, </a:t>
            </a:r>
            <a:r>
              <a:rPr lang="en-CA" sz="2400" dirty="0" err="1"/>
              <a:t>UChicago</a:t>
            </a:r>
            <a:r>
              <a:rPr lang="en-CA" sz="2400" dirty="0"/>
              <a:t>)</a:t>
            </a:r>
          </a:p>
          <a:p>
            <a:pPr lvl="1"/>
            <a:r>
              <a:rPr lang="en-CA" sz="2400" dirty="0" err="1"/>
              <a:t>Eyetracker</a:t>
            </a:r>
            <a:r>
              <a:rPr lang="en-CA" sz="2400" dirty="0"/>
              <a:t>/EEG synchronization  (Uni Freiburg)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91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5181600"/>
          </a:xfrm>
        </p:spPr>
        <p:txBody>
          <a:bodyPr/>
          <a:lstStyle/>
          <a:p>
            <a:r>
              <a:rPr lang="en-CA" sz="2700" dirty="0"/>
              <a:t>40,000+ users registered on the website</a:t>
            </a:r>
            <a:endParaRPr lang="en-US" sz="2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User community (2023)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DAA281C-58D4-4710-9DC8-9CE3F06FE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98" y="1600200"/>
            <a:ext cx="6895804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C9D5D-EF91-22D0-817B-4B2C78F49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4812584"/>
            <a:ext cx="7239000" cy="136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539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 tutorials:     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30-hour self-training program</a:t>
            </a:r>
          </a:p>
          <a:p>
            <a:r>
              <a:rPr lang="en-US" dirty="0"/>
              <a:t>Active user forum:   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150 posts/month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CA" dirty="0"/>
              <a:t>Daily updates:           </a:t>
            </a: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1500 downloads/month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User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A0E3E-3149-4261-B70F-46C7445B6F95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43200"/>
            <a:ext cx="4745293" cy="3206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6086346-9CBC-45EB-B0EF-829648EE1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4" b="56666"/>
          <a:stretch/>
        </p:blipFill>
        <p:spPr>
          <a:xfrm>
            <a:off x="5013183" y="2704713"/>
            <a:ext cx="3978418" cy="1398195"/>
          </a:xfrm>
          <a:prstGeom prst="rect">
            <a:avLst/>
          </a:prstGeom>
        </p:spPr>
      </p:pic>
      <p:pic>
        <p:nvPicPr>
          <p:cNvPr id="2060" name="Picture 12" descr="Ad, ads, advertise, comment, f, facebook, fb icon - Free download">
            <a:extLst>
              <a:ext uri="{FF2B5EF4-FFF2-40B4-BE49-F238E27FC236}">
                <a16:creationId xmlns:a16="http://schemas.microsoft.com/office/drawing/2014/main" id="{6C83F64A-C2BF-43EF-A0E4-B8F678FED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20" y="429327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ention, tweet, retweet, twitter, hashtag, social media, follow icon - Free download">
            <a:extLst>
              <a:ext uri="{FF2B5EF4-FFF2-40B4-BE49-F238E27FC236}">
                <a16:creationId xmlns:a16="http://schemas.microsoft.com/office/drawing/2014/main" id="{EE8D47F8-8EFD-40B8-B296-B4C7193E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20" y="4900164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ork, github, mark, octocat icon - Free download">
            <a:extLst>
              <a:ext uri="{FF2B5EF4-FFF2-40B4-BE49-F238E27FC236}">
                <a16:creationId xmlns:a16="http://schemas.microsoft.com/office/drawing/2014/main" id="{A7140FEE-20D9-4A48-A110-42B156E4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20" y="55070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F0711-4C6E-440D-9EAC-37B66478BDAE}"/>
              </a:ext>
            </a:extLst>
          </p:cNvPr>
          <p:cNvSpPr txBox="1"/>
          <p:nvPr/>
        </p:nvSpPr>
        <p:spPr>
          <a:xfrm>
            <a:off x="5892227" y="4306280"/>
            <a:ext cx="294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@BrainstormSoftware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D0E38E-A686-4BDB-BEF4-F1591B7D1E44}"/>
              </a:ext>
            </a:extLst>
          </p:cNvPr>
          <p:cNvSpPr txBox="1"/>
          <p:nvPr/>
        </p:nvSpPr>
        <p:spPr>
          <a:xfrm>
            <a:off x="5892227" y="4914982"/>
            <a:ext cx="294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@brainstorm2day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9F979B-AA80-4D8E-8A50-65DB79B6040D}"/>
              </a:ext>
            </a:extLst>
          </p:cNvPr>
          <p:cNvSpPr txBox="1"/>
          <p:nvPr/>
        </p:nvSpPr>
        <p:spPr>
          <a:xfrm>
            <a:off x="5892227" y="5524288"/>
            <a:ext cx="294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@brainstorm-tools</a:t>
            </a:r>
          </a:p>
        </p:txBody>
      </p:sp>
    </p:spTree>
    <p:extLst>
      <p:ext uri="{BB962C8B-B14F-4D97-AF65-F5344CB8AC3E}">
        <p14:creationId xmlns:p14="http://schemas.microsoft.com/office/powerpoint/2010/main" val="26498328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Contributors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29515" y="1413933"/>
            <a:ext cx="2057113" cy="719667"/>
            <a:chOff x="729515" y="1600200"/>
            <a:chExt cx="2057113" cy="719667"/>
          </a:xfrm>
        </p:grpSpPr>
        <p:sp>
          <p:nvSpPr>
            <p:cNvPr id="5" name="TextBox 4"/>
            <p:cNvSpPr txBox="1"/>
            <p:nvPr/>
          </p:nvSpPr>
          <p:spPr>
            <a:xfrm>
              <a:off x="1447800" y="1600200"/>
              <a:ext cx="1338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Richard Leahy</a:t>
              </a:r>
            </a:p>
            <a:p>
              <a:r>
                <a:rPr lang="en-CA" sz="1400" i="1" dirty="0"/>
                <a:t>USC</a:t>
              </a:r>
            </a:p>
          </p:txBody>
        </p:sp>
        <p:pic>
          <p:nvPicPr>
            <p:cNvPr id="1026" name="Picture 2" descr="C:\Work\Doc\lab\richardleahy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15" y="1608667"/>
              <a:ext cx="711200" cy="71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729515" y="685800"/>
            <a:ext cx="2020244" cy="711200"/>
            <a:chOff x="729515" y="802619"/>
            <a:chExt cx="2020244" cy="711200"/>
          </a:xfrm>
        </p:grpSpPr>
        <p:pic>
          <p:nvPicPr>
            <p:cNvPr id="1027" name="Picture 3" descr="C:\Work\Doc\lab\sylvainbaille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15" y="802619"/>
              <a:ext cx="711200" cy="71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447800" y="838200"/>
              <a:ext cx="1301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Sylvain </a:t>
              </a:r>
              <a:r>
                <a:rPr lang="en-CA" sz="1400" dirty="0" err="1"/>
                <a:t>Baillet</a:t>
              </a:r>
              <a:endParaRPr lang="en-CA" sz="1400" dirty="0"/>
            </a:p>
            <a:p>
              <a:r>
                <a:rPr lang="en-CA" sz="1400" i="1" dirty="0"/>
                <a:t>MNI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29516" y="2166611"/>
            <a:ext cx="2188558" cy="728989"/>
            <a:chOff x="729516" y="2395211"/>
            <a:chExt cx="2188558" cy="728989"/>
          </a:xfrm>
        </p:grpSpPr>
        <p:pic>
          <p:nvPicPr>
            <p:cNvPr id="1033" name="Picture 9" descr="C:\Work\Doc\lab\johnmosher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16" y="2413001"/>
              <a:ext cx="711199" cy="71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447800" y="2395211"/>
              <a:ext cx="1470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John Mosher</a:t>
              </a:r>
            </a:p>
            <a:p>
              <a:r>
                <a:rPr lang="en-CA" sz="1400" i="1" dirty="0"/>
                <a:t>Cleveland Clinic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1" y="685800"/>
            <a:ext cx="400110" cy="2985471"/>
            <a:chOff x="152401" y="802619"/>
            <a:chExt cx="400110" cy="2321581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-661476" y="1711697"/>
              <a:ext cx="2027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latin typeface="Arial Black" pitchFamily="34" charset="0"/>
                  <a:ea typeface="Batang" pitchFamily="18" charset="-127"/>
                </a:rPr>
                <a:t>Investigators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2511" y="802619"/>
              <a:ext cx="0" cy="232158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7457320" y="813249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Elizabeth Bock</a:t>
            </a:r>
          </a:p>
          <a:p>
            <a:r>
              <a:rPr lang="en-CA" sz="1400" i="1" dirty="0"/>
              <a:t>MEGIN, Chicago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1573" y="2949370"/>
            <a:ext cx="2423687" cy="728133"/>
            <a:chOff x="6550257" y="1761924"/>
            <a:chExt cx="2423687" cy="728133"/>
          </a:xfrm>
        </p:grpSpPr>
        <p:pic>
          <p:nvPicPr>
            <p:cNvPr id="43" name="Picture 6" descr="C:\Work\Doc\lab\dimitriospantazi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0257" y="1761924"/>
              <a:ext cx="728133" cy="72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7354590" y="1778858"/>
              <a:ext cx="16193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Dimitrios</a:t>
              </a:r>
              <a:r>
                <a:rPr lang="en-CA" sz="1400" dirty="0"/>
                <a:t> </a:t>
              </a:r>
              <a:r>
                <a:rPr lang="en-CA" sz="1400" dirty="0" err="1"/>
                <a:t>Pantazis</a:t>
              </a:r>
              <a:endParaRPr lang="en-CA" sz="1400" dirty="0"/>
            </a:p>
            <a:p>
              <a:r>
                <a:rPr lang="en-CA" sz="1400" i="1" dirty="0"/>
                <a:t>MIT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 rot="16200000">
            <a:off x="5317011" y="1621628"/>
            <a:ext cx="2089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>
                <a:latin typeface="Arial Black" pitchFamily="34" charset="0"/>
                <a:ea typeface="Batang" pitchFamily="18" charset="-127"/>
              </a:rPr>
              <a:t>Collaborators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6562030" y="664835"/>
            <a:ext cx="0" cy="223076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3640998" y="3583070"/>
            <a:ext cx="2007946" cy="730485"/>
            <a:chOff x="6473758" y="5495925"/>
            <a:chExt cx="2007946" cy="730485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758" y="5495925"/>
              <a:ext cx="730485" cy="73048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7237709" y="5515630"/>
              <a:ext cx="1243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Anand</a:t>
              </a:r>
              <a:r>
                <a:rPr lang="en-CA" sz="1400" dirty="0"/>
                <a:t> Joshi</a:t>
              </a:r>
            </a:p>
            <a:p>
              <a:r>
                <a:rPr lang="en-CA" sz="1400" i="1" dirty="0"/>
                <a:t>RA Professor</a:t>
              </a:r>
            </a:p>
          </p:txBody>
        </p:sp>
      </p:grpSp>
      <p:grpSp>
        <p:nvGrpSpPr>
          <p:cNvPr id="9221" name="Group 9220"/>
          <p:cNvGrpSpPr/>
          <p:nvPr/>
        </p:nvGrpSpPr>
        <p:grpSpPr>
          <a:xfrm>
            <a:off x="3640998" y="4398929"/>
            <a:ext cx="2471470" cy="728979"/>
            <a:chOff x="6473758" y="3040633"/>
            <a:chExt cx="2471470" cy="728979"/>
          </a:xfrm>
        </p:grpSpPr>
        <p:pic>
          <p:nvPicPr>
            <p:cNvPr id="9220" name="Picture 92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758" y="3040633"/>
              <a:ext cx="728979" cy="728979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7237709" y="3060338"/>
              <a:ext cx="1707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Hossein </a:t>
              </a:r>
              <a:r>
                <a:rPr lang="en-CA" sz="1400" dirty="0" err="1"/>
                <a:t>Shahabi</a:t>
              </a:r>
              <a:endParaRPr lang="en-CA" sz="1400" dirty="0"/>
            </a:p>
            <a:p>
              <a:r>
                <a:rPr lang="en-CA" sz="1400" i="1" dirty="0"/>
                <a:t>Research assistant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 rot="16200000">
            <a:off x="2791095" y="1621630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>
                <a:latin typeface="Arial Black" pitchFamily="34" charset="0"/>
                <a:ea typeface="Batang" pitchFamily="18" charset="-127"/>
              </a:rPr>
              <a:t>McGill</a:t>
            </a:r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>
          <a:xfrm>
            <a:off x="3524311" y="687470"/>
            <a:ext cx="0" cy="243673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378692" y="2450900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Jeremy Moreau</a:t>
            </a:r>
          </a:p>
          <a:p>
            <a:r>
              <a:rPr lang="en-CA" sz="1400" i="1" dirty="0"/>
              <a:t>PhD student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3613047" y="1578616"/>
            <a:ext cx="2210808" cy="728133"/>
            <a:chOff x="3689247" y="3212838"/>
            <a:chExt cx="2210808" cy="728133"/>
          </a:xfrm>
        </p:grpSpPr>
        <p:sp>
          <p:nvSpPr>
            <p:cNvPr id="89" name="TextBox 88"/>
            <p:cNvSpPr txBox="1"/>
            <p:nvPr/>
          </p:nvSpPr>
          <p:spPr>
            <a:xfrm>
              <a:off x="4460237" y="3238077"/>
              <a:ext cx="14398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Soheila</a:t>
              </a:r>
              <a:r>
                <a:rPr lang="en-CA" sz="1400" dirty="0"/>
                <a:t> </a:t>
              </a:r>
              <a:r>
                <a:rPr lang="en-CA" sz="1400" dirty="0" err="1"/>
                <a:t>Samiee</a:t>
              </a:r>
              <a:endParaRPr lang="en-CA" sz="1400" dirty="0"/>
            </a:p>
            <a:p>
              <a:r>
                <a:rPr lang="en-CA" sz="1400" i="1" dirty="0"/>
                <a:t>PhD student</a:t>
              </a:r>
            </a:p>
          </p:txBody>
        </p:sp>
        <p:pic>
          <p:nvPicPr>
            <p:cNvPr id="90" name="Picture 2" descr="C:\Work\Doc\Pictures\collaborators\soheila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247" y="3212838"/>
              <a:ext cx="728133" cy="72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47" y="2393847"/>
            <a:ext cx="730353" cy="73035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D9EA153-8432-E4AD-D1A3-65B52075CB20}"/>
              </a:ext>
            </a:extLst>
          </p:cNvPr>
          <p:cNvGrpSpPr/>
          <p:nvPr/>
        </p:nvGrpSpPr>
        <p:grpSpPr>
          <a:xfrm>
            <a:off x="152399" y="3841241"/>
            <a:ext cx="3143476" cy="2330959"/>
            <a:chOff x="152399" y="3420181"/>
            <a:chExt cx="3143476" cy="2330959"/>
          </a:xfrm>
        </p:grpSpPr>
        <p:grpSp>
          <p:nvGrpSpPr>
            <p:cNvPr id="71" name="Group 70"/>
            <p:cNvGrpSpPr/>
            <p:nvPr/>
          </p:nvGrpSpPr>
          <p:grpSpPr>
            <a:xfrm>
              <a:off x="152399" y="3420181"/>
              <a:ext cx="3072067" cy="2330959"/>
              <a:chOff x="151045" y="3689400"/>
              <a:chExt cx="3072067" cy="2330959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601" y="3689400"/>
                <a:ext cx="728133" cy="728133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1496357" y="3726945"/>
                <a:ext cx="17267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dirty="0"/>
                  <a:t>François Tadel</a:t>
                </a:r>
              </a:p>
              <a:p>
                <a:r>
                  <a:rPr lang="en-CA" sz="1400" i="1" dirty="0"/>
                  <a:t>Software, Grenoble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16200000">
                <a:off x="-478550" y="4599335"/>
                <a:ext cx="16593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>
                    <a:latin typeface="Arial Black" pitchFamily="34" charset="0"/>
                    <a:ea typeface="Batang" pitchFamily="18" charset="-127"/>
                  </a:rPr>
                  <a:t>Engineers</a:t>
                </a:r>
              </a:p>
            </p:txBody>
          </p:sp>
          <p:cxnSp>
            <p:nvCxnSpPr>
              <p:cNvPr id="76" name="Straight Connector 75"/>
              <p:cNvCxnSpPr>
                <a:cxnSpLocks/>
              </p:cNvCxnSpPr>
              <p:nvPr/>
            </p:nvCxnSpPr>
            <p:spPr>
              <a:xfrm>
                <a:off x="551155" y="3689400"/>
                <a:ext cx="0" cy="233095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955" y="4182181"/>
              <a:ext cx="728133" cy="728133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497551" y="4268561"/>
              <a:ext cx="174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Raymundo Cassani</a:t>
              </a:r>
            </a:p>
            <a:p>
              <a:r>
                <a:rPr lang="en-CA" sz="1400" i="1" dirty="0"/>
                <a:t>Software, MNI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3087604-7D05-A8C6-6AE9-1C331408E0DD}"/>
                </a:ext>
              </a:extLst>
            </p:cNvPr>
            <p:cNvGrpSpPr/>
            <p:nvPr/>
          </p:nvGrpSpPr>
          <p:grpSpPr>
            <a:xfrm>
              <a:off x="709853" y="4968387"/>
              <a:ext cx="2586022" cy="738311"/>
              <a:chOff x="3692701" y="831193"/>
              <a:chExt cx="2586022" cy="738311"/>
            </a:xfrm>
          </p:grpSpPr>
          <p:pic>
            <p:nvPicPr>
              <p:cNvPr id="11" name="Picture 8">
                <a:extLst>
                  <a:ext uri="{FF2B5EF4-FFF2-40B4-BE49-F238E27FC236}">
                    <a16:creationId xmlns:a16="http://schemas.microsoft.com/office/drawing/2014/main" id="{CA703691-E48D-187E-8C85-7DA8D782C7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692701" y="831193"/>
                <a:ext cx="738311" cy="738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25C3AB-463B-C0F0-AAAA-C320A96C67E9}"/>
                  </a:ext>
                </a:extLst>
              </p:cNvPr>
              <p:cNvSpPr txBox="1"/>
              <p:nvPr/>
            </p:nvSpPr>
            <p:spPr>
              <a:xfrm>
                <a:off x="4462457" y="865915"/>
                <a:ext cx="18162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dirty="0"/>
                  <a:t>Marc </a:t>
                </a:r>
                <a:r>
                  <a:rPr lang="en-CA" sz="1400" dirty="0" err="1"/>
                  <a:t>Lalancette</a:t>
                </a:r>
                <a:endParaRPr lang="en-CA" sz="1400" dirty="0"/>
              </a:p>
              <a:p>
                <a:r>
                  <a:rPr lang="en-CA" sz="1400" i="1" dirty="0"/>
                  <a:t>MEG manager, MNI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F7FBCA-C75E-824B-85A5-D426186ED6C9}"/>
              </a:ext>
            </a:extLst>
          </p:cNvPr>
          <p:cNvGrpSpPr/>
          <p:nvPr/>
        </p:nvGrpSpPr>
        <p:grpSpPr>
          <a:xfrm>
            <a:off x="3617719" y="717319"/>
            <a:ext cx="2676433" cy="728132"/>
            <a:chOff x="3617719" y="1407360"/>
            <a:chExt cx="2676433" cy="728132"/>
          </a:xfrm>
        </p:grpSpPr>
        <p:sp>
          <p:nvSpPr>
            <p:cNvPr id="86" name="TextBox 85"/>
            <p:cNvSpPr txBox="1"/>
            <p:nvPr/>
          </p:nvSpPr>
          <p:spPr>
            <a:xfrm>
              <a:off x="4386257" y="1488196"/>
              <a:ext cx="19078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Konstantinos </a:t>
              </a:r>
              <a:r>
                <a:rPr lang="en-CA" sz="1400" dirty="0" err="1"/>
                <a:t>Nasiotis</a:t>
              </a:r>
              <a:endParaRPr lang="en-CA" sz="1400" dirty="0"/>
            </a:p>
            <a:p>
              <a:r>
                <a:rPr lang="en-CA" sz="1400" i="1" dirty="0"/>
                <a:t>Post-doc</a:t>
              </a: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E3758421-B5E2-133B-1239-79D19EAF7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719" y="1407360"/>
              <a:ext cx="728132" cy="72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241777B-013E-05CE-900E-1DC4552DB092}"/>
              </a:ext>
            </a:extLst>
          </p:cNvPr>
          <p:cNvSpPr txBox="1"/>
          <p:nvPr/>
        </p:nvSpPr>
        <p:spPr>
          <a:xfrm rot="16200000">
            <a:off x="2938449" y="451723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>
                <a:latin typeface="Arial Black" pitchFamily="34" charset="0"/>
                <a:ea typeface="Batang" pitchFamily="18" charset="-127"/>
              </a:rPr>
              <a:t>USC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ED32D5-9E32-6D7F-37D3-CB3EAD754AB7}"/>
              </a:ext>
            </a:extLst>
          </p:cNvPr>
          <p:cNvCxnSpPr>
            <a:cxnSpLocks/>
          </p:cNvCxnSpPr>
          <p:nvPr/>
        </p:nvCxnSpPr>
        <p:spPr>
          <a:xfrm>
            <a:off x="3529799" y="3583070"/>
            <a:ext cx="0" cy="243673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BBDEE32-97C3-28FB-4FD0-80D1FA088C27}"/>
              </a:ext>
            </a:extLst>
          </p:cNvPr>
          <p:cNvSpPr txBox="1"/>
          <p:nvPr/>
        </p:nvSpPr>
        <p:spPr>
          <a:xfrm>
            <a:off x="4384180" y="5346500"/>
            <a:ext cx="1707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/>
              <a:t>Takfarinas</a:t>
            </a:r>
            <a:r>
              <a:rPr lang="en-CA" sz="1400" dirty="0"/>
              <a:t> </a:t>
            </a:r>
            <a:r>
              <a:rPr lang="en-CA" sz="1400" dirty="0" err="1"/>
              <a:t>Medani</a:t>
            </a:r>
            <a:br>
              <a:rPr lang="en-CA" sz="1400" dirty="0"/>
            </a:br>
            <a:r>
              <a:rPr lang="en-CA" sz="1400" i="1" dirty="0"/>
              <a:t>Research assistant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C960A3F-9D21-475B-CFC7-2211D67CB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73" y="5244634"/>
            <a:ext cx="723304" cy="72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B630A11-E429-8EEF-D7D1-35705C615BAD}"/>
              </a:ext>
            </a:extLst>
          </p:cNvPr>
          <p:cNvSpPr txBox="1"/>
          <p:nvPr/>
        </p:nvSpPr>
        <p:spPr>
          <a:xfrm>
            <a:off x="7457320" y="1508202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/>
              <a:t>Guiomar</a:t>
            </a:r>
            <a:r>
              <a:rPr lang="en-CA" sz="1400" dirty="0"/>
              <a:t> </a:t>
            </a:r>
            <a:r>
              <a:rPr lang="en-CA" sz="1400" dirty="0" err="1"/>
              <a:t>Niso</a:t>
            </a:r>
            <a:endParaRPr lang="en-CA" sz="1400" dirty="0"/>
          </a:p>
          <a:p>
            <a:r>
              <a:rPr lang="en-CA" sz="1400" i="1" dirty="0" err="1"/>
              <a:t>Politécnica</a:t>
            </a:r>
            <a:r>
              <a:rPr lang="en-CA" sz="1400" i="1" dirty="0"/>
              <a:t> Madrid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238AFC-CE97-89AD-3053-279A03D16CFB}"/>
              </a:ext>
            </a:extLst>
          </p:cNvPr>
          <p:cNvSpPr txBox="1"/>
          <p:nvPr/>
        </p:nvSpPr>
        <p:spPr>
          <a:xfrm>
            <a:off x="7457320" y="2215303"/>
            <a:ext cx="168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Juan García-Prieto</a:t>
            </a:r>
            <a:br>
              <a:rPr lang="en-CA" sz="1400" dirty="0"/>
            </a:br>
            <a:r>
              <a:rPr lang="en-CA" sz="1400" i="1" dirty="0" err="1"/>
              <a:t>Martinos</a:t>
            </a:r>
            <a:r>
              <a:rPr lang="en-CA" sz="1400" i="1" dirty="0"/>
              <a:t> Ctr, MGH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65B1D3-FDA8-581E-C78C-D9C8AE0768FB}"/>
              </a:ext>
            </a:extLst>
          </p:cNvPr>
          <p:cNvSpPr txBox="1"/>
          <p:nvPr/>
        </p:nvSpPr>
        <p:spPr>
          <a:xfrm>
            <a:off x="7464591" y="3297291"/>
            <a:ext cx="1587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Christophe </a:t>
            </a:r>
            <a:r>
              <a:rPr lang="en-CA" sz="1400" dirty="0" err="1"/>
              <a:t>Grova</a:t>
            </a:r>
            <a:br>
              <a:rPr lang="en-CA" sz="1400" dirty="0"/>
            </a:br>
            <a:r>
              <a:rPr lang="en-CA" sz="1400" i="1" dirty="0"/>
              <a:t>Concordia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10B92A-74DE-0031-EBE7-07A1DA6F7292}"/>
              </a:ext>
            </a:extLst>
          </p:cNvPr>
          <p:cNvSpPr txBox="1"/>
          <p:nvPr/>
        </p:nvSpPr>
        <p:spPr>
          <a:xfrm>
            <a:off x="7464591" y="4048780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Thomas Vincent</a:t>
            </a:r>
          </a:p>
          <a:p>
            <a:r>
              <a:rPr lang="en-CA" sz="1400" i="1" dirty="0"/>
              <a:t>Montreal Heart Inst.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CF0029-1265-ED73-9909-5907779074DE}"/>
              </a:ext>
            </a:extLst>
          </p:cNvPr>
          <p:cNvSpPr txBox="1"/>
          <p:nvPr/>
        </p:nvSpPr>
        <p:spPr>
          <a:xfrm>
            <a:off x="7464591" y="4810780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Edouard </a:t>
            </a:r>
            <a:r>
              <a:rPr lang="en-CA" sz="1400" dirty="0" err="1"/>
              <a:t>Delaire</a:t>
            </a:r>
            <a:endParaRPr lang="en-CA" sz="1400" dirty="0"/>
          </a:p>
          <a:p>
            <a:r>
              <a:rPr lang="en-CA" sz="1400" i="1" dirty="0"/>
              <a:t>Concordia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4A5A41C-931D-2E9D-B765-68BAFC31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28" y="707387"/>
            <a:ext cx="728132" cy="7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3009DD7-E22B-44E1-2470-F41F72A7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93" y="1445451"/>
            <a:ext cx="704801" cy="7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id="{583321E9-326D-D0F9-BA75-141C6382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80" y="3196587"/>
            <a:ext cx="704802" cy="7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59524D5-759B-AA5F-F17A-75E81585E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92" y="2201335"/>
            <a:ext cx="704801" cy="7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935BA1E-5E1C-432F-5506-4372B015E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92" y="3953244"/>
            <a:ext cx="708011" cy="70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128269B9-481B-2557-2D3C-D89E748CF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78" y="4710708"/>
            <a:ext cx="708012" cy="7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E356C29-6FC9-BB0F-B5B9-B9A7AA62A228}"/>
              </a:ext>
            </a:extLst>
          </p:cNvPr>
          <p:cNvSpPr txBox="1"/>
          <p:nvPr/>
        </p:nvSpPr>
        <p:spPr>
          <a:xfrm rot="16200000">
            <a:off x="5509065" y="4125935"/>
            <a:ext cx="171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>
                <a:latin typeface="Arial Black" pitchFamily="34" charset="0"/>
                <a:ea typeface="Batang" pitchFamily="18" charset="-127"/>
              </a:rPr>
              <a:t>NIRSTORM</a:t>
            </a:r>
          </a:p>
        </p:txBody>
      </p:sp>
      <p:cxnSp>
        <p:nvCxnSpPr>
          <p:cNvPr id="9216" name="Straight Connector 9215">
            <a:extLst>
              <a:ext uri="{FF2B5EF4-FFF2-40B4-BE49-F238E27FC236}">
                <a16:creationId xmlns:a16="http://schemas.microsoft.com/office/drawing/2014/main" id="{262E0B85-013F-9F5D-D5F0-B659B64CB24D}"/>
              </a:ext>
            </a:extLst>
          </p:cNvPr>
          <p:cNvCxnSpPr>
            <a:cxnSpLocks/>
          </p:cNvCxnSpPr>
          <p:nvPr/>
        </p:nvCxnSpPr>
        <p:spPr>
          <a:xfrm>
            <a:off x="6565698" y="3169142"/>
            <a:ext cx="0" cy="223076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1618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43941"/>
            <a:ext cx="9144000" cy="4766310"/>
          </a:xfrm>
          <a:custGeom>
            <a:avLst/>
            <a:gdLst/>
            <a:ahLst/>
            <a:cxnLst/>
            <a:rect l="l" t="t" r="r" b="b"/>
            <a:pathLst>
              <a:path w="7620000" h="3971925">
                <a:moveTo>
                  <a:pt x="0" y="0"/>
                </a:moveTo>
                <a:lnTo>
                  <a:pt x="7620000" y="0"/>
                </a:lnTo>
                <a:lnTo>
                  <a:pt x="7620000" y="3971925"/>
                </a:lnTo>
                <a:lnTo>
                  <a:pt x="0" y="3971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t="-23968" b="-67877"/>
            </a:stretch>
          </a:blipFill>
        </p:spPr>
        <p:txBody>
          <a:bodyPr/>
          <a:lstStyle/>
          <a:p>
            <a:endParaRPr lang="fr-FR" dirty="0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423663" y="1160258"/>
            <a:ext cx="4720337" cy="3828564"/>
            <a:chOff x="0" y="0"/>
            <a:chExt cx="11985650" cy="97213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985497" cy="9721214"/>
            </a:xfrm>
            <a:custGeom>
              <a:avLst/>
              <a:gdLst/>
              <a:ahLst/>
              <a:cxnLst/>
              <a:rect l="l" t="t" r="r" b="b"/>
              <a:pathLst>
                <a:path w="11985497" h="9721214">
                  <a:moveTo>
                    <a:pt x="8675370" y="0"/>
                  </a:moveTo>
                  <a:cubicBezTo>
                    <a:pt x="8314689" y="91313"/>
                    <a:pt x="7932547" y="210947"/>
                    <a:pt x="7563612" y="327025"/>
                  </a:cubicBezTo>
                  <a:cubicBezTo>
                    <a:pt x="5683377" y="918337"/>
                    <a:pt x="3417062" y="1591183"/>
                    <a:pt x="2351278" y="2639314"/>
                  </a:cubicBezTo>
                  <a:cubicBezTo>
                    <a:pt x="2379599" y="2795143"/>
                    <a:pt x="2333625" y="2996946"/>
                    <a:pt x="2450465" y="3131566"/>
                  </a:cubicBezTo>
                  <a:cubicBezTo>
                    <a:pt x="2060956" y="3344037"/>
                    <a:pt x="1614805" y="3535299"/>
                    <a:pt x="1235837" y="3754755"/>
                  </a:cubicBezTo>
                  <a:cubicBezTo>
                    <a:pt x="1250061" y="3938905"/>
                    <a:pt x="1345565" y="4130040"/>
                    <a:pt x="1384554" y="4161917"/>
                  </a:cubicBezTo>
                  <a:cubicBezTo>
                    <a:pt x="1260602" y="4229227"/>
                    <a:pt x="1451864" y="4179570"/>
                    <a:pt x="1444752" y="4250436"/>
                  </a:cubicBezTo>
                  <a:cubicBezTo>
                    <a:pt x="1391666" y="4275201"/>
                    <a:pt x="1427099" y="4335399"/>
                    <a:pt x="1349121" y="4353179"/>
                  </a:cubicBezTo>
                  <a:lnTo>
                    <a:pt x="1268984" y="4346956"/>
                  </a:lnTo>
                  <a:cubicBezTo>
                    <a:pt x="1003681" y="4346956"/>
                    <a:pt x="716534" y="4536440"/>
                    <a:pt x="449707" y="4597527"/>
                  </a:cubicBezTo>
                  <a:cubicBezTo>
                    <a:pt x="439039" y="4643501"/>
                    <a:pt x="545338" y="4636516"/>
                    <a:pt x="478028" y="4675378"/>
                  </a:cubicBezTo>
                  <a:cubicBezTo>
                    <a:pt x="283210" y="4721352"/>
                    <a:pt x="262001" y="4824095"/>
                    <a:pt x="67310" y="4870196"/>
                  </a:cubicBezTo>
                  <a:cubicBezTo>
                    <a:pt x="60198" y="4912741"/>
                    <a:pt x="53086" y="4955159"/>
                    <a:pt x="63754" y="5004816"/>
                  </a:cubicBezTo>
                  <a:cubicBezTo>
                    <a:pt x="92075" y="5040249"/>
                    <a:pt x="262001" y="4997704"/>
                    <a:pt x="216027" y="5057902"/>
                  </a:cubicBezTo>
                  <a:cubicBezTo>
                    <a:pt x="125222" y="5089271"/>
                    <a:pt x="20574" y="5084572"/>
                    <a:pt x="0" y="5151501"/>
                  </a:cubicBezTo>
                  <a:lnTo>
                    <a:pt x="0" y="5185537"/>
                  </a:lnTo>
                  <a:lnTo>
                    <a:pt x="0" y="5185537"/>
                  </a:lnTo>
                  <a:cubicBezTo>
                    <a:pt x="57785" y="5243830"/>
                    <a:pt x="170561" y="5205095"/>
                    <a:pt x="201803" y="5305679"/>
                  </a:cubicBezTo>
                  <a:cubicBezTo>
                    <a:pt x="177038" y="5355209"/>
                    <a:pt x="99060" y="5383530"/>
                    <a:pt x="120396" y="5447284"/>
                  </a:cubicBezTo>
                  <a:lnTo>
                    <a:pt x="146812" y="5447030"/>
                  </a:lnTo>
                  <a:cubicBezTo>
                    <a:pt x="279019" y="5447030"/>
                    <a:pt x="401320" y="5467223"/>
                    <a:pt x="535559" y="5467223"/>
                  </a:cubicBezTo>
                  <a:lnTo>
                    <a:pt x="609092" y="5465064"/>
                  </a:lnTo>
                  <a:lnTo>
                    <a:pt x="609092" y="5465064"/>
                  </a:lnTo>
                  <a:cubicBezTo>
                    <a:pt x="565277" y="5488432"/>
                    <a:pt x="622681" y="5535930"/>
                    <a:pt x="723646" y="5535930"/>
                  </a:cubicBezTo>
                  <a:cubicBezTo>
                    <a:pt x="745109" y="5535930"/>
                    <a:pt x="768477" y="5533770"/>
                    <a:pt x="793242" y="5528818"/>
                  </a:cubicBezTo>
                  <a:lnTo>
                    <a:pt x="793242" y="5528818"/>
                  </a:lnTo>
                  <a:cubicBezTo>
                    <a:pt x="786130" y="5578347"/>
                    <a:pt x="662178" y="5585459"/>
                    <a:pt x="672846" y="5638546"/>
                  </a:cubicBezTo>
                  <a:lnTo>
                    <a:pt x="672846" y="5638546"/>
                  </a:lnTo>
                  <a:cubicBezTo>
                    <a:pt x="878205" y="5599557"/>
                    <a:pt x="934847" y="5521706"/>
                    <a:pt x="1126109" y="5493385"/>
                  </a:cubicBezTo>
                  <a:lnTo>
                    <a:pt x="1126109" y="5493385"/>
                  </a:lnTo>
                  <a:cubicBezTo>
                    <a:pt x="998601" y="5596128"/>
                    <a:pt x="835787" y="5755386"/>
                    <a:pt x="676402" y="5790819"/>
                  </a:cubicBezTo>
                  <a:cubicBezTo>
                    <a:pt x="630428" y="5854573"/>
                    <a:pt x="648081" y="5939536"/>
                    <a:pt x="622046" y="6006338"/>
                  </a:cubicBezTo>
                  <a:lnTo>
                    <a:pt x="619633" y="6006084"/>
                  </a:lnTo>
                  <a:cubicBezTo>
                    <a:pt x="581279" y="6006084"/>
                    <a:pt x="587883" y="6217285"/>
                    <a:pt x="694182" y="6268720"/>
                  </a:cubicBezTo>
                  <a:cubicBezTo>
                    <a:pt x="745236" y="6255639"/>
                    <a:pt x="820039" y="6249797"/>
                    <a:pt x="904240" y="6249797"/>
                  </a:cubicBezTo>
                  <a:cubicBezTo>
                    <a:pt x="1047750" y="6249797"/>
                    <a:pt x="1218565" y="6266688"/>
                    <a:pt x="1345692" y="6293485"/>
                  </a:cubicBezTo>
                  <a:cubicBezTo>
                    <a:pt x="1331468" y="6332474"/>
                    <a:pt x="1285494" y="6360795"/>
                    <a:pt x="1315720" y="6419469"/>
                  </a:cubicBezTo>
                  <a:lnTo>
                    <a:pt x="1328547" y="6420358"/>
                  </a:lnTo>
                  <a:cubicBezTo>
                    <a:pt x="1390396" y="6420358"/>
                    <a:pt x="1498346" y="6341618"/>
                    <a:pt x="1568831" y="6341618"/>
                  </a:cubicBezTo>
                  <a:cubicBezTo>
                    <a:pt x="1583690" y="6341618"/>
                    <a:pt x="1596898" y="6345174"/>
                    <a:pt x="1607693" y="6353683"/>
                  </a:cubicBezTo>
                  <a:cubicBezTo>
                    <a:pt x="1706880" y="6389117"/>
                    <a:pt x="1529842" y="6424549"/>
                    <a:pt x="1579372" y="6495288"/>
                  </a:cubicBezTo>
                  <a:lnTo>
                    <a:pt x="1579372" y="6495288"/>
                  </a:lnTo>
                  <a:cubicBezTo>
                    <a:pt x="2237994" y="6165978"/>
                    <a:pt x="2765552" y="6105779"/>
                    <a:pt x="3434842" y="5946394"/>
                  </a:cubicBezTo>
                  <a:lnTo>
                    <a:pt x="3434842" y="5946394"/>
                  </a:lnTo>
                  <a:cubicBezTo>
                    <a:pt x="2687701" y="6272149"/>
                    <a:pt x="1678559" y="7150354"/>
                    <a:pt x="1660779" y="7437120"/>
                  </a:cubicBezTo>
                  <a:cubicBezTo>
                    <a:pt x="1752854" y="7437120"/>
                    <a:pt x="1830705" y="7458329"/>
                    <a:pt x="1915795" y="7476110"/>
                  </a:cubicBezTo>
                  <a:cubicBezTo>
                    <a:pt x="1887474" y="7550531"/>
                    <a:pt x="1844929" y="7621270"/>
                    <a:pt x="1837944" y="7702678"/>
                  </a:cubicBezTo>
                  <a:lnTo>
                    <a:pt x="1837944" y="7702678"/>
                  </a:lnTo>
                  <a:cubicBezTo>
                    <a:pt x="1861439" y="7661022"/>
                    <a:pt x="1915541" y="7630542"/>
                    <a:pt x="1964690" y="7630542"/>
                  </a:cubicBezTo>
                  <a:cubicBezTo>
                    <a:pt x="2011680" y="7630542"/>
                    <a:pt x="2054098" y="7658355"/>
                    <a:pt x="2060956" y="7731126"/>
                  </a:cubicBezTo>
                  <a:cubicBezTo>
                    <a:pt x="1947672" y="7741794"/>
                    <a:pt x="1947672" y="7777100"/>
                    <a:pt x="1955419" y="7863079"/>
                  </a:cubicBezTo>
                  <a:lnTo>
                    <a:pt x="1971802" y="7863460"/>
                  </a:lnTo>
                  <a:cubicBezTo>
                    <a:pt x="2043557" y="7863460"/>
                    <a:pt x="2132203" y="7831965"/>
                    <a:pt x="2202053" y="7831965"/>
                  </a:cubicBezTo>
                  <a:cubicBezTo>
                    <a:pt x="2245360" y="7831965"/>
                    <a:pt x="2281428" y="7844030"/>
                    <a:pt x="2301621" y="7883272"/>
                  </a:cubicBezTo>
                  <a:cubicBezTo>
                    <a:pt x="2264410" y="7906259"/>
                    <a:pt x="2238756" y="7907148"/>
                    <a:pt x="2211451" y="7907148"/>
                  </a:cubicBezTo>
                  <a:lnTo>
                    <a:pt x="2207260" y="7907148"/>
                  </a:lnTo>
                  <a:cubicBezTo>
                    <a:pt x="2184146" y="7907148"/>
                    <a:pt x="2160651" y="7907910"/>
                    <a:pt x="2128139" y="7925691"/>
                  </a:cubicBezTo>
                  <a:cubicBezTo>
                    <a:pt x="2129917" y="7961123"/>
                    <a:pt x="2148459" y="7965569"/>
                    <a:pt x="2176780" y="7965569"/>
                  </a:cubicBezTo>
                  <a:lnTo>
                    <a:pt x="2191258" y="7965061"/>
                  </a:lnTo>
                  <a:cubicBezTo>
                    <a:pt x="2205609" y="7965061"/>
                    <a:pt x="2218944" y="7966966"/>
                    <a:pt x="2227199" y="7978777"/>
                  </a:cubicBezTo>
                  <a:cubicBezTo>
                    <a:pt x="2021840" y="8063740"/>
                    <a:pt x="2032381" y="8095617"/>
                    <a:pt x="1961134" y="8202297"/>
                  </a:cubicBezTo>
                  <a:lnTo>
                    <a:pt x="1951609" y="8199249"/>
                  </a:lnTo>
                  <a:cubicBezTo>
                    <a:pt x="1888871" y="8199249"/>
                    <a:pt x="1769999" y="8701280"/>
                    <a:pt x="1878838" y="8701280"/>
                  </a:cubicBezTo>
                  <a:lnTo>
                    <a:pt x="1880235" y="8701280"/>
                  </a:lnTo>
                  <a:lnTo>
                    <a:pt x="1880235" y="8701280"/>
                  </a:lnTo>
                  <a:cubicBezTo>
                    <a:pt x="1781048" y="8804023"/>
                    <a:pt x="1972310" y="8743824"/>
                    <a:pt x="2018284" y="8782686"/>
                  </a:cubicBezTo>
                  <a:cubicBezTo>
                    <a:pt x="1975739" y="8857108"/>
                    <a:pt x="2071370" y="8878318"/>
                    <a:pt x="2086991" y="8957566"/>
                  </a:cubicBezTo>
                  <a:lnTo>
                    <a:pt x="2098167" y="8958073"/>
                  </a:lnTo>
                  <a:cubicBezTo>
                    <a:pt x="2125853" y="8958073"/>
                    <a:pt x="2160778" y="8945119"/>
                    <a:pt x="2188337" y="8945119"/>
                  </a:cubicBezTo>
                  <a:cubicBezTo>
                    <a:pt x="2215896" y="8945119"/>
                    <a:pt x="2235962" y="8957946"/>
                    <a:pt x="2234438" y="9009254"/>
                  </a:cubicBezTo>
                  <a:cubicBezTo>
                    <a:pt x="2210689" y="9011667"/>
                    <a:pt x="2194179" y="9012048"/>
                    <a:pt x="2176526" y="9012048"/>
                  </a:cubicBezTo>
                  <a:lnTo>
                    <a:pt x="2167890" y="9011920"/>
                  </a:lnTo>
                  <a:cubicBezTo>
                    <a:pt x="2141601" y="9011920"/>
                    <a:pt x="2140077" y="9015095"/>
                    <a:pt x="2092833" y="9062339"/>
                  </a:cubicBezTo>
                  <a:cubicBezTo>
                    <a:pt x="2078863" y="9048369"/>
                    <a:pt x="2055876" y="9034399"/>
                    <a:pt x="2028952" y="9034399"/>
                  </a:cubicBezTo>
                  <a:cubicBezTo>
                    <a:pt x="2008124" y="9034399"/>
                    <a:pt x="1985010" y="9042781"/>
                    <a:pt x="1961896" y="9065895"/>
                  </a:cubicBezTo>
                  <a:cubicBezTo>
                    <a:pt x="2000885" y="9140317"/>
                    <a:pt x="1986661" y="9196959"/>
                    <a:pt x="1979549" y="9257157"/>
                  </a:cubicBezTo>
                  <a:lnTo>
                    <a:pt x="1979549" y="9257157"/>
                  </a:lnTo>
                  <a:cubicBezTo>
                    <a:pt x="2016252" y="9250934"/>
                    <a:pt x="2040763" y="9248394"/>
                    <a:pt x="2057781" y="9248394"/>
                  </a:cubicBezTo>
                  <a:cubicBezTo>
                    <a:pt x="2127631" y="9248394"/>
                    <a:pt x="2070100" y="9291827"/>
                    <a:pt x="2209673" y="9303258"/>
                  </a:cubicBezTo>
                  <a:cubicBezTo>
                    <a:pt x="2262759" y="9367012"/>
                    <a:pt x="2184908" y="9384664"/>
                    <a:pt x="2174240" y="9427210"/>
                  </a:cubicBezTo>
                  <a:cubicBezTo>
                    <a:pt x="2514219" y="9437878"/>
                    <a:pt x="2691257" y="9579483"/>
                    <a:pt x="2981579" y="9646793"/>
                  </a:cubicBezTo>
                  <a:cubicBezTo>
                    <a:pt x="2981579" y="9703308"/>
                    <a:pt x="3023362" y="9690226"/>
                    <a:pt x="3037713" y="9721214"/>
                  </a:cubicBezTo>
                  <a:lnTo>
                    <a:pt x="3183001" y="9721214"/>
                  </a:lnTo>
                  <a:cubicBezTo>
                    <a:pt x="3660140" y="9680194"/>
                    <a:pt x="4014724" y="9714737"/>
                    <a:pt x="4596257" y="9537064"/>
                  </a:cubicBezTo>
                  <a:cubicBezTo>
                    <a:pt x="4560443" y="9504552"/>
                    <a:pt x="4494657" y="9498837"/>
                    <a:pt x="4429887" y="9498837"/>
                  </a:cubicBezTo>
                  <a:cubicBezTo>
                    <a:pt x="4395851" y="9498837"/>
                    <a:pt x="4362197" y="9500361"/>
                    <a:pt x="4333241" y="9500361"/>
                  </a:cubicBezTo>
                  <a:cubicBezTo>
                    <a:pt x="4297426" y="9500361"/>
                    <a:pt x="4268979" y="9497948"/>
                    <a:pt x="4256279" y="9487407"/>
                  </a:cubicBezTo>
                  <a:cubicBezTo>
                    <a:pt x="4688332" y="9306813"/>
                    <a:pt x="5215891" y="9243059"/>
                    <a:pt x="5732907" y="9140443"/>
                  </a:cubicBezTo>
                  <a:cubicBezTo>
                    <a:pt x="6228588" y="9044811"/>
                    <a:pt x="6717285" y="9076689"/>
                    <a:pt x="7205980" y="8860661"/>
                  </a:cubicBezTo>
                  <a:cubicBezTo>
                    <a:pt x="7229222" y="8869805"/>
                    <a:pt x="7251574" y="8873616"/>
                    <a:pt x="7273163" y="8873616"/>
                  </a:cubicBezTo>
                  <a:cubicBezTo>
                    <a:pt x="7360158" y="8873616"/>
                    <a:pt x="7436739" y="8811767"/>
                    <a:pt x="7524623" y="8786240"/>
                  </a:cubicBezTo>
                  <a:cubicBezTo>
                    <a:pt x="8098282" y="8612758"/>
                    <a:pt x="8827770" y="8474582"/>
                    <a:pt x="9394317" y="8428608"/>
                  </a:cubicBezTo>
                  <a:cubicBezTo>
                    <a:pt x="9493503" y="8421496"/>
                    <a:pt x="9606787" y="8364854"/>
                    <a:pt x="9652761" y="8332977"/>
                  </a:cubicBezTo>
                  <a:lnTo>
                    <a:pt x="9713721" y="8337295"/>
                  </a:lnTo>
                  <a:cubicBezTo>
                    <a:pt x="9901046" y="8337295"/>
                    <a:pt x="10172699" y="8236203"/>
                    <a:pt x="10321924" y="8194928"/>
                  </a:cubicBezTo>
                  <a:cubicBezTo>
                    <a:pt x="10314812" y="8163051"/>
                    <a:pt x="10286492" y="8127618"/>
                    <a:pt x="10318368" y="8109965"/>
                  </a:cubicBezTo>
                  <a:cubicBezTo>
                    <a:pt x="10548492" y="8056879"/>
                    <a:pt x="10874247" y="8000236"/>
                    <a:pt x="11086718" y="7872729"/>
                  </a:cubicBezTo>
                  <a:cubicBezTo>
                    <a:pt x="11081638" y="7870189"/>
                    <a:pt x="11075669" y="7869427"/>
                    <a:pt x="11069192" y="7869427"/>
                  </a:cubicBezTo>
                  <a:lnTo>
                    <a:pt x="11027282" y="7872856"/>
                  </a:lnTo>
                  <a:cubicBezTo>
                    <a:pt x="11010137" y="7872856"/>
                    <a:pt x="10996294" y="7867141"/>
                    <a:pt x="10994643" y="7840852"/>
                  </a:cubicBezTo>
                  <a:cubicBezTo>
                    <a:pt x="11196446" y="7791321"/>
                    <a:pt x="11444350" y="7769985"/>
                    <a:pt x="11635612" y="7692134"/>
                  </a:cubicBezTo>
                  <a:cubicBezTo>
                    <a:pt x="11596623" y="7685022"/>
                    <a:pt x="11554206" y="7685022"/>
                    <a:pt x="11518772" y="7667369"/>
                  </a:cubicBezTo>
                  <a:cubicBezTo>
                    <a:pt x="11700763" y="7528813"/>
                    <a:pt x="11801474" y="7444484"/>
                    <a:pt x="11985497" y="7395208"/>
                  </a:cubicBezTo>
                  <a:lnTo>
                    <a:pt x="11985497" y="7395208"/>
                  </a:lnTo>
                  <a:lnTo>
                    <a:pt x="11985497" y="1743329"/>
                  </a:lnTo>
                  <a:lnTo>
                    <a:pt x="11985497" y="1743329"/>
                  </a:lnTo>
                  <a:cubicBezTo>
                    <a:pt x="11936856" y="1735582"/>
                    <a:pt x="11892787" y="1720342"/>
                    <a:pt x="11855195" y="1693799"/>
                  </a:cubicBezTo>
                  <a:cubicBezTo>
                    <a:pt x="11961367" y="1414018"/>
                    <a:pt x="11745467" y="1350264"/>
                    <a:pt x="11600179" y="1215771"/>
                  </a:cubicBezTo>
                  <a:cubicBezTo>
                    <a:pt x="11653265" y="996188"/>
                    <a:pt x="11522328" y="879348"/>
                    <a:pt x="11401932" y="673989"/>
                  </a:cubicBezTo>
                  <a:cubicBezTo>
                    <a:pt x="11368150" y="690118"/>
                    <a:pt x="11342496" y="696849"/>
                    <a:pt x="11323319" y="696849"/>
                  </a:cubicBezTo>
                  <a:cubicBezTo>
                    <a:pt x="11258422" y="696849"/>
                    <a:pt x="11267820" y="618871"/>
                    <a:pt x="11281536" y="564261"/>
                  </a:cubicBezTo>
                  <a:lnTo>
                    <a:pt x="11281536" y="564261"/>
                  </a:lnTo>
                  <a:cubicBezTo>
                    <a:pt x="11255501" y="571754"/>
                    <a:pt x="11231880" y="575183"/>
                    <a:pt x="11210162" y="575183"/>
                  </a:cubicBezTo>
                  <a:cubicBezTo>
                    <a:pt x="11140312" y="575183"/>
                    <a:pt x="11090147" y="540258"/>
                    <a:pt x="11044300" y="496951"/>
                  </a:cubicBezTo>
                  <a:cubicBezTo>
                    <a:pt x="10831830" y="578358"/>
                    <a:pt x="10637138" y="581914"/>
                    <a:pt x="10467085" y="599694"/>
                  </a:cubicBezTo>
                  <a:cubicBezTo>
                    <a:pt x="9599548" y="691769"/>
                    <a:pt x="8523096" y="925449"/>
                    <a:pt x="7744078" y="964438"/>
                  </a:cubicBezTo>
                  <a:lnTo>
                    <a:pt x="7744078" y="964438"/>
                  </a:lnTo>
                  <a:cubicBezTo>
                    <a:pt x="8459470" y="659892"/>
                    <a:pt x="9288018" y="465074"/>
                    <a:pt x="9815703" y="203073"/>
                  </a:cubicBezTo>
                  <a:cubicBezTo>
                    <a:pt x="9825736" y="118364"/>
                    <a:pt x="9829038" y="60071"/>
                    <a:pt x="9827895" y="0"/>
                  </a:cubicBezTo>
                  <a:close/>
                </a:path>
              </a:pathLst>
            </a:custGeom>
            <a:blipFill>
              <a:blip r:embed="rId3">
                <a:alphaModFix amt="20999"/>
              </a:blip>
              <a:stretch>
                <a:fillRect l="-32552" r="-32552"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935904" y="2734756"/>
            <a:ext cx="3272195" cy="1239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4"/>
              </a:lnSpc>
            </a:pPr>
            <a:r>
              <a:rPr lang="en-US" sz="1916" dirty="0">
                <a:solidFill>
                  <a:srgbClr val="5C4B5D"/>
                </a:solidFill>
                <a:latin typeface="Ablation ExtraBold Bold"/>
              </a:rPr>
              <a:t>April 1st – 4th 2024</a:t>
            </a:r>
          </a:p>
          <a:p>
            <a:pPr algn="ctr">
              <a:lnSpc>
                <a:spcPts val="2479"/>
              </a:lnSpc>
            </a:pPr>
            <a:r>
              <a:rPr lang="en-US" sz="1771" dirty="0">
                <a:solidFill>
                  <a:srgbClr val="5C4B5D"/>
                </a:solidFill>
                <a:latin typeface="Ablation ExtraBold"/>
              </a:rPr>
              <a:t>Park city, </a:t>
            </a:r>
            <a:r>
              <a:rPr lang="en-US" sz="1771" dirty="0" err="1">
                <a:solidFill>
                  <a:srgbClr val="5C4B5D"/>
                </a:solidFill>
                <a:latin typeface="Ablation ExtraBold"/>
              </a:rPr>
              <a:t>ut</a:t>
            </a:r>
            <a:r>
              <a:rPr lang="en-US" sz="1771" dirty="0">
                <a:solidFill>
                  <a:srgbClr val="5C4B5D"/>
                </a:solidFill>
                <a:latin typeface="Ablation ExtraBold"/>
              </a:rPr>
              <a:t>, </a:t>
            </a:r>
            <a:r>
              <a:rPr lang="en-US" sz="1771" dirty="0" err="1">
                <a:solidFill>
                  <a:srgbClr val="5C4B5D"/>
                </a:solidFill>
                <a:latin typeface="Ablation ExtraBold"/>
              </a:rPr>
              <a:t>usa</a:t>
            </a:r>
            <a:endParaRPr lang="en-US" sz="1771" dirty="0">
              <a:solidFill>
                <a:srgbClr val="5C4B5D"/>
              </a:solidFill>
              <a:latin typeface="Ablation ExtraBold"/>
            </a:endParaRPr>
          </a:p>
          <a:p>
            <a:pPr algn="ctr">
              <a:lnSpc>
                <a:spcPts val="2070"/>
              </a:lnSpc>
            </a:pPr>
            <a:r>
              <a:rPr lang="en-US" sz="1478" u="sng" dirty="0">
                <a:solidFill>
                  <a:srgbClr val="5C4B5D"/>
                </a:solidFill>
                <a:latin typeface="Ablation ExtraBold"/>
              </a:rPr>
              <a:t>www.AIEPILEPSY-NEURO.com</a:t>
            </a:r>
          </a:p>
          <a:p>
            <a:pPr algn="ctr">
              <a:lnSpc>
                <a:spcPts val="2684"/>
              </a:lnSpc>
            </a:pPr>
            <a:endParaRPr lang="en-US" sz="1478" u="sng" dirty="0">
              <a:solidFill>
                <a:srgbClr val="435778"/>
              </a:solidFill>
              <a:latin typeface="Ablation ExtraBold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54052" y="3948288"/>
            <a:ext cx="8498147" cy="0"/>
          </a:xfrm>
          <a:prstGeom prst="line">
            <a:avLst/>
          </a:prstGeom>
          <a:ln w="19050" cap="flat">
            <a:solidFill>
              <a:srgbClr val="5C4B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" name="AutoShape 5"/>
          <p:cNvSpPr/>
          <p:nvPr/>
        </p:nvSpPr>
        <p:spPr>
          <a:xfrm>
            <a:off x="354052" y="5440680"/>
            <a:ext cx="8498147" cy="0"/>
          </a:xfrm>
          <a:prstGeom prst="line">
            <a:avLst/>
          </a:prstGeom>
          <a:ln w="19050" cap="flat">
            <a:solidFill>
              <a:srgbClr val="5C4B5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-554463" y="1167466"/>
            <a:ext cx="5611408" cy="39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8"/>
              </a:lnSpc>
            </a:pPr>
            <a:r>
              <a:rPr lang="en-US" sz="2327" dirty="0">
                <a:solidFill>
                  <a:srgbClr val="5C4B5D"/>
                </a:solidFill>
                <a:latin typeface="Open Sans Light"/>
              </a:rPr>
              <a:t>2nd International Conference 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251" y="1638606"/>
            <a:ext cx="9081749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2436" dirty="0">
                <a:solidFill>
                  <a:srgbClr val="5C4B5D"/>
                </a:solidFill>
                <a:latin typeface="Ablation ExtraBold"/>
              </a:rPr>
              <a:t>Artificial Intelligence in Epilepsy </a:t>
            </a:r>
          </a:p>
          <a:p>
            <a:pPr algn="ctr">
              <a:lnSpc>
                <a:spcPts val="3410"/>
              </a:lnSpc>
            </a:pPr>
            <a:r>
              <a:rPr lang="en-US" sz="2436" dirty="0">
                <a:solidFill>
                  <a:srgbClr val="5C4B5D"/>
                </a:solidFill>
                <a:latin typeface="Ablation ExtraBold"/>
              </a:rPr>
              <a:t>and Neurological Disorders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251" y="3976126"/>
            <a:ext cx="9081749" cy="1424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"/>
              </a:lnSpc>
            </a:pPr>
            <a:r>
              <a:rPr lang="en-US" sz="1009" dirty="0">
                <a:solidFill>
                  <a:srgbClr val="5C4B5D"/>
                </a:solidFill>
                <a:latin typeface="Open Sans"/>
              </a:rPr>
              <a:t>Algorithms, machine learning, deep learning and artificial intelligence in epilepsy and neurological disorder clinical care, practice and research with special emphasis on devices, wearables, apps and platforms</a:t>
            </a:r>
          </a:p>
          <a:p>
            <a:pPr algn="ctr">
              <a:lnSpc>
                <a:spcPts val="1414"/>
              </a:lnSpc>
            </a:pPr>
            <a:endParaRPr lang="en-US" sz="960" dirty="0">
              <a:solidFill>
                <a:srgbClr val="5C4B5D"/>
              </a:solidFill>
              <a:latin typeface="Open Sans"/>
            </a:endParaRPr>
          </a:p>
          <a:p>
            <a:pPr algn="ctr">
              <a:lnSpc>
                <a:spcPts val="1414"/>
              </a:lnSpc>
            </a:pPr>
            <a:r>
              <a:rPr lang="en-US" sz="960" b="1" dirty="0">
                <a:solidFill>
                  <a:srgbClr val="5C4B5D"/>
                </a:solidFill>
                <a:latin typeface="Open Sans"/>
              </a:rPr>
              <a:t>This year on April 1st we will also hold a special Workshop on the Brainstorm Platform for Clinicians and Scientists and its use in Stereotactic EEG and Epilepsy Surgery</a:t>
            </a:r>
            <a:endParaRPr lang="en-US" sz="1009" dirty="0">
              <a:solidFill>
                <a:srgbClr val="5C4B5D"/>
              </a:solidFill>
              <a:latin typeface="Open Sans"/>
            </a:endParaRPr>
          </a:p>
          <a:p>
            <a:pPr algn="ctr">
              <a:lnSpc>
                <a:spcPts val="1414"/>
              </a:lnSpc>
            </a:pPr>
            <a:endParaRPr lang="en-US" sz="1009" dirty="0">
              <a:solidFill>
                <a:srgbClr val="5C4B5D"/>
              </a:solidFill>
              <a:latin typeface="Open Sans"/>
            </a:endParaRPr>
          </a:p>
          <a:p>
            <a:pPr algn="ctr">
              <a:lnSpc>
                <a:spcPts val="1414"/>
              </a:lnSpc>
            </a:pPr>
            <a:r>
              <a:rPr lang="en-US" sz="1009" dirty="0">
                <a:solidFill>
                  <a:srgbClr val="5C4B5D"/>
                </a:solidFill>
                <a:latin typeface="Open Sans"/>
              </a:rPr>
              <a:t>Organizing Committee:</a:t>
            </a:r>
          </a:p>
          <a:p>
            <a:pPr algn="ctr">
              <a:lnSpc>
                <a:spcPts val="1414"/>
              </a:lnSpc>
            </a:pPr>
            <a:r>
              <a:rPr lang="en-US" sz="1009" dirty="0">
                <a:solidFill>
                  <a:srgbClr val="5C4B5D"/>
                </a:solidFill>
                <a:latin typeface="Open Sans"/>
              </a:rPr>
              <a:t>Sam Lhatoo MD, Philippe Ryvlin, Michael Sperling, Sandor Beniczky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5446776"/>
            <a:ext cx="9144000" cy="250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1"/>
              </a:lnSpc>
            </a:pPr>
            <a:r>
              <a:rPr lang="en-US" sz="1480">
                <a:solidFill>
                  <a:srgbClr val="FF5757"/>
                </a:solidFill>
                <a:latin typeface="Open Sans"/>
              </a:rPr>
              <a:t>For any information: Aiepilepsy-neuro@ant-congres.com</a:t>
            </a:r>
          </a:p>
        </p:txBody>
      </p:sp>
      <p:sp>
        <p:nvSpPr>
          <p:cNvPr id="10" name="Freeform 10"/>
          <p:cNvSpPr/>
          <p:nvPr/>
        </p:nvSpPr>
        <p:spPr>
          <a:xfrm>
            <a:off x="1899501" y="2514600"/>
            <a:ext cx="1036402" cy="1433688"/>
          </a:xfrm>
          <a:custGeom>
            <a:avLst/>
            <a:gdLst/>
            <a:ahLst/>
            <a:cxnLst/>
            <a:rect l="l" t="t" r="r" b="b"/>
            <a:pathLst>
              <a:path w="863668" h="1194740">
                <a:moveTo>
                  <a:pt x="0" y="0"/>
                </a:moveTo>
                <a:lnTo>
                  <a:pt x="863668" y="0"/>
                </a:lnTo>
                <a:lnTo>
                  <a:pt x="863668" y="1194741"/>
                </a:lnTo>
                <a:lnTo>
                  <a:pt x="0" y="1194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9342" t="-48785" r="-467676" b="-8010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A0D1B7A-F574-0AD9-E8CC-9764B542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Brainstorm Workshop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Database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838200" y="4419600"/>
            <a:ext cx="3048000" cy="19812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Three levels: </a:t>
            </a:r>
          </a:p>
          <a:p>
            <a:pPr lvl="1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Protocol</a:t>
            </a:r>
          </a:p>
          <a:p>
            <a:pPr lvl="1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Subject</a:t>
            </a:r>
          </a:p>
          <a:p>
            <a:pPr lvl="1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Condition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1B9C-17D4-4722-92CB-727572CF366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r="83469" b="67094"/>
          <a:stretch>
            <a:fillRect/>
          </a:stretch>
        </p:blipFill>
        <p:spPr bwMode="auto">
          <a:xfrm>
            <a:off x="609600" y="6858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 r="53510" b="62772"/>
          <a:stretch>
            <a:fillRect/>
          </a:stretch>
        </p:blipFill>
        <p:spPr bwMode="auto">
          <a:xfrm>
            <a:off x="4724400" y="685800"/>
            <a:ext cx="37274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886200" y="4495800"/>
            <a:ext cx="510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Popup menus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All files saved in Matlab .mat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Same architecture on the disk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693738" y="974725"/>
            <a:ext cx="609600" cy="625475"/>
          </a:xfrm>
          <a:prstGeom prst="ellipse">
            <a:avLst/>
          </a:prstGeom>
          <a:solidFill>
            <a:srgbClr val="C000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5257800" y="1066800"/>
            <a:ext cx="609600" cy="625475"/>
          </a:xfrm>
          <a:prstGeom prst="ellipse">
            <a:avLst/>
          </a:prstGeom>
          <a:solidFill>
            <a:srgbClr val="C000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C76A-806E-F75F-E664-315B43B6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today</a:t>
            </a:r>
          </a:p>
        </p:txBody>
      </p:sp>
      <p:pic>
        <p:nvPicPr>
          <p:cNvPr id="10" name="Content Placeholder 9" descr="A person in a suit and tie&#10;&#10;Description automatically generated">
            <a:extLst>
              <a:ext uri="{FF2B5EF4-FFF2-40B4-BE49-F238E27FC236}">
                <a16:creationId xmlns:a16="http://schemas.microsoft.com/office/drawing/2014/main" id="{D7173EC3-4C41-47FE-5DE8-AE314A503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118710"/>
            <a:ext cx="1705213" cy="18290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EFA24-7D43-C4ED-0040-C4BB4A529D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pic>
        <p:nvPicPr>
          <p:cNvPr id="12" name="Picture 11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29834CA9-12E9-42A4-C332-B78A2B29B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0" y="1123630"/>
            <a:ext cx="1701800" cy="1828800"/>
          </a:xfrm>
          <a:prstGeom prst="rect">
            <a:avLst/>
          </a:prstGeom>
        </p:spPr>
      </p:pic>
      <p:pic>
        <p:nvPicPr>
          <p:cNvPr id="14" name="Picture 13" descr="A person in a blue shirt&#10;&#10;Description automatically generated">
            <a:extLst>
              <a:ext uri="{FF2B5EF4-FFF2-40B4-BE49-F238E27FC236}">
                <a16:creationId xmlns:a16="http://schemas.microsoft.com/office/drawing/2014/main" id="{05E17C26-C0B9-240A-D93C-4257D080A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89" y="1118710"/>
            <a:ext cx="1695450" cy="1828800"/>
          </a:xfrm>
          <a:prstGeom prst="rect">
            <a:avLst/>
          </a:prstGeom>
        </p:spPr>
      </p:pic>
      <p:pic>
        <p:nvPicPr>
          <p:cNvPr id="16" name="Picture 15" descr="A person with short black hair&#10;&#10;Description automatically generated">
            <a:extLst>
              <a:ext uri="{FF2B5EF4-FFF2-40B4-BE49-F238E27FC236}">
                <a16:creationId xmlns:a16="http://schemas.microsoft.com/office/drawing/2014/main" id="{E238B30D-975F-117F-0457-45855C56D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26" y="1118710"/>
            <a:ext cx="1704975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EEA884-2177-96ED-2378-CCF588CA6717}"/>
              </a:ext>
            </a:extLst>
          </p:cNvPr>
          <p:cNvSpPr txBox="1"/>
          <p:nvPr/>
        </p:nvSpPr>
        <p:spPr>
          <a:xfrm>
            <a:off x="489080" y="294751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b="1" i="0" u="sng" strike="noStrike" dirty="0"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Raymundo </a:t>
            </a:r>
            <a:r>
              <a:rPr lang="en-US" b="1" i="0" u="sng" strike="noStrike" dirty="0" err="1"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Cassani</a:t>
            </a:r>
            <a:endParaRPr lang="en-US" b="0" i="0" u="sng" dirty="0">
              <a:effectLst/>
              <a:latin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3F4F9A-EBBE-AFE2-4155-6D2018B0DB1B}"/>
              </a:ext>
            </a:extLst>
          </p:cNvPr>
          <p:cNvSpPr txBox="1"/>
          <p:nvPr/>
        </p:nvSpPr>
        <p:spPr>
          <a:xfrm>
            <a:off x="2688738" y="2947510"/>
            <a:ext cx="169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i="0" u="sng" strike="noStrike" dirty="0"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Takfarinas Medani</a:t>
            </a:r>
            <a:endParaRPr lang="en-US" b="0" i="0" u="sng" dirty="0">
              <a:effectLst/>
              <a:latin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C7AD04-4899-ECC8-4CEF-4D7B5208F387}"/>
              </a:ext>
            </a:extLst>
          </p:cNvPr>
          <p:cNvSpPr txBox="1"/>
          <p:nvPr/>
        </p:nvSpPr>
        <p:spPr>
          <a:xfrm>
            <a:off x="4866949" y="2947510"/>
            <a:ext cx="1695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0" u="none" strike="noStrike">
                <a:solidFill>
                  <a:srgbClr val="6175F4"/>
                </a:solidFill>
                <a:effectLst/>
                <a:latin typeface="Open Sans" panose="020B0606030504020204" pitchFamily="34" charset="0"/>
              </a:defRPr>
            </a:lvl1pPr>
          </a:lstStyle>
          <a:p>
            <a:r>
              <a:rPr lang="en-US" u="sng" dirty="0" err="1">
                <a:solidFill>
                  <a:schemeClr val="tx1"/>
                </a:solidFill>
              </a:rPr>
              <a:t>Woojae</a:t>
            </a:r>
            <a:r>
              <a:rPr lang="en-US" u="sng" dirty="0">
                <a:solidFill>
                  <a:schemeClr val="tx1"/>
                </a:solidFill>
              </a:rPr>
              <a:t> Jeong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5863E0-C595-A0C4-8064-DF994FA9BF32}"/>
              </a:ext>
            </a:extLst>
          </p:cNvPr>
          <p:cNvSpPr txBox="1"/>
          <p:nvPr/>
        </p:nvSpPr>
        <p:spPr>
          <a:xfrm>
            <a:off x="7010400" y="2928782"/>
            <a:ext cx="1705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i="0" u="sng" strike="noStrike" dirty="0"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Chinmay </a:t>
            </a:r>
            <a:r>
              <a:rPr lang="en-US" b="1" i="0" u="sng" strike="noStrike" dirty="0" err="1"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Chinara</a:t>
            </a:r>
            <a:endParaRPr lang="en-US" b="0" i="0" u="sng" dirty="0">
              <a:effectLst/>
              <a:latin typeface="Open Sans" panose="020B0606030504020204" pitchFamily="34" charset="0"/>
            </a:endParaRPr>
          </a:p>
        </p:txBody>
      </p:sp>
      <p:pic>
        <p:nvPicPr>
          <p:cNvPr id="27" name="Picture 26" descr="A person in a suit and tie&#10;&#10;Description automatically generated">
            <a:extLst>
              <a:ext uri="{FF2B5EF4-FFF2-40B4-BE49-F238E27FC236}">
                <a16:creationId xmlns:a16="http://schemas.microsoft.com/office/drawing/2014/main" id="{4DDD29F3-7646-749A-32EB-FE1D0D8A59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3"/>
          <a:stretch/>
        </p:blipFill>
        <p:spPr>
          <a:xfrm>
            <a:off x="5105400" y="3797855"/>
            <a:ext cx="1569338" cy="1828800"/>
          </a:xfrm>
          <a:prstGeom prst="rect">
            <a:avLst/>
          </a:prstGeom>
        </p:spPr>
      </p:pic>
      <p:pic>
        <p:nvPicPr>
          <p:cNvPr id="1026" name="Picture 2" descr="John C. Mosher, PhD | McGovern Medical School">
            <a:extLst>
              <a:ext uri="{FF2B5EF4-FFF2-40B4-BE49-F238E27FC236}">
                <a16:creationId xmlns:a16="http://schemas.microsoft.com/office/drawing/2014/main" id="{3DFCB922-9F0B-7E61-5C57-3443519A7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4"/>
          <a:stretch/>
        </p:blipFill>
        <p:spPr bwMode="auto">
          <a:xfrm>
            <a:off x="2882782" y="3797855"/>
            <a:ext cx="15693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D790604-028E-ADC4-3EC7-02685A9C3001}"/>
              </a:ext>
            </a:extLst>
          </p:cNvPr>
          <p:cNvSpPr txBox="1"/>
          <p:nvPr/>
        </p:nvSpPr>
        <p:spPr>
          <a:xfrm>
            <a:off x="2882782" y="5638800"/>
            <a:ext cx="1569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b="1" i="0" u="sng" strike="noStrike" dirty="0">
                <a:effectLst/>
                <a:latin typeface="Open Sans" panose="020B0606030504020204" pitchFamily="34" charset="0"/>
              </a:rPr>
              <a:t>John </a:t>
            </a:r>
          </a:p>
          <a:p>
            <a:pPr algn="ctr" fontAlgn="base"/>
            <a:r>
              <a:rPr lang="en-US" b="1" i="0" u="sng" strike="noStrike" dirty="0">
                <a:effectLst/>
                <a:latin typeface="Open Sans" panose="020B0606030504020204" pitchFamily="34" charset="0"/>
              </a:rPr>
              <a:t>Mosher</a:t>
            </a:r>
            <a:endParaRPr lang="en-US" b="0" i="0" u="sng" dirty="0">
              <a:effectLst/>
              <a:latin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5B86B4-6635-F290-BDF2-0CA0328BECEB}"/>
              </a:ext>
            </a:extLst>
          </p:cNvPr>
          <p:cNvSpPr txBox="1"/>
          <p:nvPr/>
        </p:nvSpPr>
        <p:spPr>
          <a:xfrm>
            <a:off x="5106818" y="5626655"/>
            <a:ext cx="1569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b="1" i="0" u="sng" strike="noStrike" dirty="0">
                <a:effectLst/>
                <a:latin typeface="Open Sans" panose="020B0606030504020204" pitchFamily="34" charset="0"/>
              </a:rPr>
              <a:t>Richard Leahy</a:t>
            </a:r>
            <a:endParaRPr lang="en-US" b="0" i="0" u="sng" dirty="0"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215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Workshop dataset</a:t>
            </a:r>
            <a:endParaRPr lang="en-CA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  <a:defRPr/>
            </a:pPr>
            <a:r>
              <a:rPr lang="en-CA" sz="2400" b="1" dirty="0"/>
              <a:t>Visual recognition task</a:t>
            </a:r>
          </a:p>
          <a:p>
            <a:pPr marL="0" indent="0">
              <a:buNone/>
              <a:defRPr/>
            </a:pPr>
            <a:endParaRPr lang="en-CA" sz="1400" dirty="0"/>
          </a:p>
          <a:p>
            <a:pPr>
              <a:defRPr/>
            </a:pPr>
            <a:r>
              <a:rPr lang="en-CA" sz="2000" dirty="0"/>
              <a:t>Faces presentation: Famous / Unfamiliar / Scrambled</a:t>
            </a:r>
          </a:p>
          <a:p>
            <a:pPr>
              <a:defRPr/>
            </a:pPr>
            <a:r>
              <a:rPr lang="en-CA" sz="2000" dirty="0"/>
              <a:t>1 participant / 1 run / </a:t>
            </a:r>
            <a:r>
              <a:rPr lang="en-CA" sz="2000" dirty="0" err="1"/>
              <a:t>aprox</a:t>
            </a:r>
            <a:r>
              <a:rPr lang="en-CA" sz="2000" dirty="0"/>
              <a:t>. 50 trials per condition</a:t>
            </a:r>
          </a:p>
          <a:p>
            <a:pPr>
              <a:defRPr/>
            </a:pPr>
            <a:r>
              <a:rPr lang="en-CA" sz="2000" dirty="0"/>
              <a:t>400-600ms fixation cross, 800-1000 stim, 1700ms ISI</a:t>
            </a:r>
            <a:br>
              <a:rPr lang="en-CA" sz="2000" dirty="0"/>
            </a:br>
            <a:r>
              <a:rPr lang="en-CA" sz="2000" dirty="0"/>
              <a:t>Total 10min per run</a:t>
            </a:r>
          </a:p>
          <a:p>
            <a:pPr>
              <a:defRPr/>
            </a:pPr>
            <a:r>
              <a:rPr lang="en-CA" sz="2000" dirty="0"/>
              <a:t>Elekta-</a:t>
            </a:r>
            <a:r>
              <a:rPr lang="en-CA" sz="2000" dirty="0" err="1"/>
              <a:t>Neuromag</a:t>
            </a:r>
            <a:r>
              <a:rPr lang="en-CA" sz="2000" dirty="0"/>
              <a:t> </a:t>
            </a:r>
            <a:r>
              <a:rPr lang="en-CA" sz="2000" dirty="0" err="1"/>
              <a:t>VectorView</a:t>
            </a:r>
            <a:r>
              <a:rPr lang="en-CA" sz="2000" dirty="0"/>
              <a:t> system (MEG+EEG)</a:t>
            </a:r>
            <a:br>
              <a:rPr lang="en-CA" sz="2000" dirty="0"/>
            </a:br>
            <a:r>
              <a:rPr lang="en-CA" sz="2000" dirty="0"/>
              <a:t>102 magnetometers, 204 gradiometers, 70 electrodes</a:t>
            </a:r>
            <a:br>
              <a:rPr lang="en-CA" sz="2000" dirty="0"/>
            </a:br>
            <a:r>
              <a:rPr lang="en-CA" sz="2000" dirty="0"/>
              <a:t>Recorded at 1100Hz</a:t>
            </a:r>
            <a:br>
              <a:rPr lang="en-CA" sz="2000" dirty="0"/>
            </a:br>
            <a:endParaRPr lang="en-CA" sz="2000" dirty="0"/>
          </a:p>
          <a:p>
            <a:pPr marL="0" indent="0">
              <a:buNone/>
              <a:defRPr/>
            </a:pPr>
            <a:r>
              <a:rPr lang="en-CA" sz="2000" dirty="0"/>
              <a:t>• Individual MRI, anonymized, processed with </a:t>
            </a:r>
            <a:r>
              <a:rPr lang="en-CA" sz="2000" dirty="0" err="1"/>
              <a:t>FreeSurfer</a:t>
            </a:r>
            <a:r>
              <a:rPr lang="en-CA" sz="2000" dirty="0"/>
              <a:t> 5.3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1C9EB-4509-4375-A439-E325BBD7B394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3539E-5EB1-BE09-A43D-B608461AF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548" y="457200"/>
            <a:ext cx="1219200" cy="1543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352C1-766F-1AF8-999A-A41BD9DAB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709" y="2133600"/>
            <a:ext cx="1219200" cy="1543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2FC7E9-98BB-5B53-0C3A-614F6B61D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709" y="3810000"/>
            <a:ext cx="1219200" cy="154305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Workshop dataset</a:t>
            </a:r>
            <a:endParaRPr lang="en-CA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  <a:defRPr/>
            </a:pPr>
            <a:r>
              <a:rPr lang="en-CA" sz="2400" b="1" dirty="0"/>
              <a:t>Median nerve stimulation</a:t>
            </a:r>
          </a:p>
          <a:p>
            <a:pPr marL="0" indent="0">
              <a:buNone/>
              <a:defRPr/>
            </a:pPr>
            <a:endParaRPr lang="en-CA" sz="1400" dirty="0"/>
          </a:p>
          <a:p>
            <a:pPr>
              <a:defRPr/>
            </a:pPr>
            <a:r>
              <a:rPr lang="en-CA" sz="2000" dirty="0"/>
              <a:t>Right arm stimulation: monophasic square-wave</a:t>
            </a:r>
            <a:br>
              <a:rPr lang="en-CA" sz="2000" dirty="0"/>
            </a:br>
            <a:r>
              <a:rPr lang="en-CA" sz="2000" dirty="0"/>
              <a:t>duration 0.3 </a:t>
            </a:r>
            <a:r>
              <a:rPr lang="en-CA" sz="2000" dirty="0" err="1"/>
              <a:t>ms</a:t>
            </a:r>
            <a:r>
              <a:rPr lang="en-CA" sz="2000" dirty="0"/>
              <a:t> at 2.8 Hz</a:t>
            </a:r>
          </a:p>
          <a:p>
            <a:pPr>
              <a:defRPr/>
            </a:pPr>
            <a:r>
              <a:rPr lang="en-CA" sz="2000" dirty="0"/>
              <a:t>1 participant / 1 run / 336 stimuli</a:t>
            </a:r>
            <a:br>
              <a:rPr lang="en-CA" sz="2000" dirty="0"/>
            </a:br>
            <a:endParaRPr lang="en-CA" sz="2000" dirty="0"/>
          </a:p>
          <a:p>
            <a:pPr>
              <a:defRPr/>
            </a:pPr>
            <a:r>
              <a:rPr lang="en-CA" sz="2000" dirty="0"/>
              <a:t>Individual MRI, processed with CAT12</a:t>
            </a:r>
          </a:p>
          <a:p>
            <a:pPr>
              <a:defRPr/>
            </a:pPr>
            <a:r>
              <a:rPr lang="en-CA" sz="2000" dirty="0"/>
              <a:t>MEG: Yokogawa 160 axial gradiometers @ 2000 Hz</a:t>
            </a:r>
          </a:p>
          <a:p>
            <a:pPr>
              <a:defRPr/>
            </a:pPr>
            <a:r>
              <a:rPr lang="en-CA" sz="2000" dirty="0"/>
              <a:t>EEG: Nihon </a:t>
            </a:r>
            <a:r>
              <a:rPr lang="en-CA" sz="2000" dirty="0" err="1"/>
              <a:t>Kohden</a:t>
            </a:r>
            <a:r>
              <a:rPr lang="en-CA" sz="2000" dirty="0"/>
              <a:t> 41 electrodes @ 2000 Hz</a:t>
            </a:r>
            <a:br>
              <a:rPr lang="en-CA" sz="2000" dirty="0"/>
            </a:b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1C9EB-4509-4375-A439-E325BBD7B394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7C8715-3CD0-720F-C377-127ABA2A9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41579"/>
          <a:stretch/>
        </p:blipFill>
        <p:spPr bwMode="auto">
          <a:xfrm>
            <a:off x="6731552" y="759908"/>
            <a:ext cx="1746999" cy="89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BF8A9-FE98-5DF0-9314-76907E436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798" y="4202071"/>
            <a:ext cx="1662358" cy="1736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F21134-7758-DB93-C55E-B3EACE7FBB87}"/>
              </a:ext>
            </a:extLst>
          </p:cNvPr>
          <p:cNvSpPr txBox="1"/>
          <p:nvPr/>
        </p:nvSpPr>
        <p:spPr>
          <a:xfrm>
            <a:off x="6081051" y="1600129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Median nerve percutaneous stimulation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20A07-CDAA-BC70-0E54-AC7B3DDA237C}"/>
              </a:ext>
            </a:extLst>
          </p:cNvPr>
          <p:cNvSpPr txBox="1"/>
          <p:nvPr/>
        </p:nvSpPr>
        <p:spPr>
          <a:xfrm>
            <a:off x="5416430" y="5939066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Simultaneous MEG and EEG acquisition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C450E-BE51-DA83-3548-BAF020FE6752}"/>
              </a:ext>
            </a:extLst>
          </p:cNvPr>
          <p:cNvSpPr txBox="1"/>
          <p:nvPr/>
        </p:nvSpPr>
        <p:spPr>
          <a:xfrm>
            <a:off x="1510749" y="5943600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EEG electrodes and MEG helmet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D0D134-3CA2-1105-08F9-A7D03A6A5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049" y="4267428"/>
            <a:ext cx="2057400" cy="1671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5B711-E733-5F0A-22B1-D8BEB9577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1977783"/>
            <a:ext cx="2057400" cy="1671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25B307-798D-ADBB-2EC5-38CA4219D300}"/>
              </a:ext>
            </a:extLst>
          </p:cNvPr>
          <p:cNvSpPr txBox="1"/>
          <p:nvPr/>
        </p:nvSpPr>
        <p:spPr>
          <a:xfrm>
            <a:off x="6322156" y="3641389"/>
            <a:ext cx="2669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Scalp and cortical surface</a:t>
            </a:r>
          </a:p>
        </p:txBody>
      </p:sp>
    </p:spTree>
    <p:extLst>
      <p:ext uri="{BB962C8B-B14F-4D97-AF65-F5344CB8AC3E}">
        <p14:creationId xmlns:p14="http://schemas.microsoft.com/office/powerpoint/2010/main" val="30479581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2941638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Straight Arrow Connector 39"/>
          <p:cNvCxnSpPr>
            <a:stCxn id="82" idx="3"/>
          </p:cNvCxnSpPr>
          <p:nvPr/>
        </p:nvCxnSpPr>
        <p:spPr>
          <a:xfrm>
            <a:off x="4876800" y="4805363"/>
            <a:ext cx="914400" cy="17462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Acquisition </a:t>
            </a:r>
            <a:r>
              <a:rPr lang="en-US" dirty="0"/>
              <a:t>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FBE66-4B03-44E4-920B-F03B39BB501E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grpSp>
        <p:nvGrpSpPr>
          <p:cNvPr id="32774" name="Group 25622"/>
          <p:cNvGrpSpPr>
            <a:grpSpLocks/>
          </p:cNvGrpSpPr>
          <p:nvPr/>
        </p:nvGrpSpPr>
        <p:grpSpPr bwMode="auto">
          <a:xfrm>
            <a:off x="176213" y="2212975"/>
            <a:ext cx="1524000" cy="1820863"/>
            <a:chOff x="457200" y="2514600"/>
            <a:chExt cx="1524000" cy="1820337"/>
          </a:xfrm>
        </p:grpSpPr>
        <p:sp>
          <p:nvSpPr>
            <p:cNvPr id="25614" name="Rounded Rectangle 25613"/>
            <p:cNvSpPr/>
            <p:nvPr/>
          </p:nvSpPr>
          <p:spPr>
            <a:xfrm>
              <a:off x="457200" y="2514600"/>
              <a:ext cx="1524000" cy="182033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grpSp>
          <p:nvGrpSpPr>
            <p:cNvPr id="32793" name="Group 24"/>
            <p:cNvGrpSpPr>
              <a:grpSpLocks/>
            </p:cNvGrpSpPr>
            <p:nvPr/>
          </p:nvGrpSpPr>
          <p:grpSpPr bwMode="auto">
            <a:xfrm>
              <a:off x="533400" y="2590800"/>
              <a:ext cx="1371600" cy="1742401"/>
              <a:chOff x="533400" y="2590800"/>
              <a:chExt cx="1371600" cy="1742401"/>
            </a:xfrm>
          </p:grpSpPr>
          <p:pic>
            <p:nvPicPr>
              <p:cNvPr id="32794" name="Picture 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590800"/>
                <a:ext cx="1371600" cy="1257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88962" y="3747732"/>
                <a:ext cx="1198563" cy="58561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CA" sz="1600" dirty="0">
                    <a:solidFill>
                      <a:schemeClr val="bg1">
                        <a:lumMod val="50000"/>
                      </a:schemeClr>
                    </a:solidFill>
                  </a:rPr>
                  <a:t>Stimulation</a:t>
                </a:r>
              </a:p>
              <a:p>
                <a:pPr algn="ctr">
                  <a:defRPr/>
                </a:pPr>
                <a:r>
                  <a:rPr lang="en-CA" sz="1600" dirty="0">
                    <a:solidFill>
                      <a:schemeClr val="bg1">
                        <a:lumMod val="50000"/>
                      </a:schemeClr>
                    </a:solidFill>
                  </a:rPr>
                  <a:t>computer</a:t>
                </a:r>
              </a:p>
            </p:txBody>
          </p:sp>
        </p:grpSp>
      </p:grpSp>
      <p:pic>
        <p:nvPicPr>
          <p:cNvPr id="25606" name="Picture 6" descr="C:\Work\Doc\lab\tests meg\2011-10-14 16.18.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1706" b="3505"/>
          <a:stretch/>
        </p:blipFill>
        <p:spPr bwMode="auto">
          <a:xfrm>
            <a:off x="2971800" y="762001"/>
            <a:ext cx="230636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Elbow Connector 7"/>
          <p:cNvCxnSpPr>
            <a:stCxn id="25614" idx="3"/>
            <a:endCxn id="25606" idx="1"/>
          </p:cNvCxnSpPr>
          <p:nvPr/>
        </p:nvCxnSpPr>
        <p:spPr>
          <a:xfrm flipV="1">
            <a:off x="1700213" y="1905000"/>
            <a:ext cx="1271587" cy="1219200"/>
          </a:xfrm>
          <a:prstGeom prst="bentConnector3">
            <a:avLst>
              <a:gd name="adj1" fmla="val 64980"/>
            </a:avLst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5614" idx="3"/>
            <a:endCxn id="82" idx="1"/>
          </p:cNvCxnSpPr>
          <p:nvPr/>
        </p:nvCxnSpPr>
        <p:spPr>
          <a:xfrm>
            <a:off x="1700213" y="3124200"/>
            <a:ext cx="1652587" cy="1681163"/>
          </a:xfrm>
          <a:prstGeom prst="bentConnector3">
            <a:avLst>
              <a:gd name="adj1" fmla="val 50000"/>
            </a:avLst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778" name="Group 25628"/>
          <p:cNvGrpSpPr>
            <a:grpSpLocks/>
          </p:cNvGrpSpPr>
          <p:nvPr/>
        </p:nvGrpSpPr>
        <p:grpSpPr bwMode="auto">
          <a:xfrm>
            <a:off x="3352800" y="3894138"/>
            <a:ext cx="1524000" cy="1820862"/>
            <a:chOff x="3393378" y="3688687"/>
            <a:chExt cx="1524000" cy="1820337"/>
          </a:xfrm>
        </p:grpSpPr>
        <p:sp>
          <p:nvSpPr>
            <p:cNvPr id="82" name="Rounded Rectangle 81"/>
            <p:cNvSpPr/>
            <p:nvPr/>
          </p:nvSpPr>
          <p:spPr>
            <a:xfrm>
              <a:off x="3393378" y="3688687"/>
              <a:ext cx="1524000" cy="182033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grpSp>
          <p:nvGrpSpPr>
            <p:cNvPr id="32789" name="Group 21"/>
            <p:cNvGrpSpPr>
              <a:grpSpLocks/>
            </p:cNvGrpSpPr>
            <p:nvPr/>
          </p:nvGrpSpPr>
          <p:grpSpPr bwMode="auto">
            <a:xfrm>
              <a:off x="3505200" y="3798132"/>
              <a:ext cx="1371600" cy="1688268"/>
              <a:chOff x="4884737" y="4602338"/>
              <a:chExt cx="1219730" cy="1640286"/>
            </a:xfrm>
          </p:grpSpPr>
          <p:pic>
            <p:nvPicPr>
              <p:cNvPr id="32790" name="Picture 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4602338"/>
                <a:ext cx="1151467" cy="10555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884117" y="5658624"/>
                <a:ext cx="1173144" cy="5843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CA" sz="1600" dirty="0">
                    <a:solidFill>
                      <a:schemeClr val="bg1">
                        <a:lumMod val="50000"/>
                      </a:schemeClr>
                    </a:solidFill>
                  </a:rPr>
                  <a:t>Acquisition</a:t>
                </a:r>
              </a:p>
              <a:p>
                <a:pPr algn="ctr">
                  <a:defRPr/>
                </a:pPr>
                <a:r>
                  <a:rPr lang="en-CA" sz="1600" dirty="0">
                    <a:solidFill>
                      <a:schemeClr val="bg1">
                        <a:lumMod val="50000"/>
                      </a:schemeClr>
                    </a:solidFill>
                  </a:rPr>
                  <a:t>computer</a:t>
                </a:r>
              </a:p>
            </p:txBody>
          </p:sp>
        </p:grpSp>
      </p:grpSp>
      <p:cxnSp>
        <p:nvCxnSpPr>
          <p:cNvPr id="27" name="Straight Arrow Connector 26"/>
          <p:cNvCxnSpPr>
            <a:stCxn id="25606" idx="2"/>
            <a:endCxn id="82" idx="0"/>
          </p:cNvCxnSpPr>
          <p:nvPr/>
        </p:nvCxnSpPr>
        <p:spPr>
          <a:xfrm flipH="1">
            <a:off x="4114800" y="3048000"/>
            <a:ext cx="9525" cy="84613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4145756" y="3151188"/>
            <a:ext cx="17491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MEG and EMG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792288" y="2705100"/>
            <a:ext cx="6461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Stim</a:t>
            </a:r>
            <a:endParaRPr lang="en-C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133600" y="914400"/>
            <a:ext cx="6705600" cy="5181600"/>
          </a:xfrm>
        </p:spPr>
        <p:txBody>
          <a:bodyPr/>
          <a:lstStyle/>
          <a:p>
            <a:r>
              <a:rPr lang="en-US" sz="2400" dirty="0"/>
              <a:t>Original files linked to the database (no copy)</a:t>
            </a:r>
          </a:p>
          <a:p>
            <a:r>
              <a:rPr lang="en-US" sz="2400" dirty="0"/>
              <a:t>Rich data viewer with flexible montage editor</a:t>
            </a:r>
          </a:p>
          <a:p>
            <a:r>
              <a:rPr lang="en-US" sz="2400" dirty="0"/>
              <a:t>Optimized reading functions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09600"/>
            <a:ext cx="1981444" cy="5676900"/>
            <a:chOff x="0" y="609600"/>
            <a:chExt cx="1981444" cy="5676900"/>
          </a:xfrm>
        </p:grpSpPr>
        <p:sp>
          <p:nvSpPr>
            <p:cNvPr id="9" name="TextBox 8"/>
            <p:cNvSpPr txBox="1"/>
            <p:nvPr/>
          </p:nvSpPr>
          <p:spPr>
            <a:xfrm>
              <a:off x="0" y="609600"/>
              <a:ext cx="1957459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1490"/>
          <a:stretch/>
        </p:blipFill>
        <p:spPr>
          <a:xfrm>
            <a:off x="1981200" y="2362200"/>
            <a:ext cx="4191000" cy="2094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ref_montage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7"/>
          <a:stretch/>
        </p:blipFill>
        <p:spPr bwMode="auto">
          <a:xfrm>
            <a:off x="6352930" y="2362200"/>
            <a:ext cx="2712387" cy="20946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155" y="4522114"/>
            <a:ext cx="5436445" cy="2107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668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Co-registration  MEEG / MRI   (1)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09600"/>
            <a:ext cx="1999265" cy="5676900"/>
            <a:chOff x="0" y="609600"/>
            <a:chExt cx="1999265" cy="56769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09600"/>
              <a:ext cx="1999265" cy="5155257"/>
            </a:xfrm>
            <a:prstGeom prst="rect">
              <a:avLst/>
            </a:prstGeom>
            <a:noFill/>
          </p:spPr>
          <p:txBody>
            <a:bodyPr wrap="none" lIns="182880" tIns="182880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Anatomy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Link recordings</a:t>
              </a:r>
            </a:p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MRI registration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PSD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Filters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channels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Artifacts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Correction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Bad segments</a:t>
              </a:r>
            </a:p>
            <a:p>
              <a:endPara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Markers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Epoching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Averaging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Sources</a:t>
              </a:r>
            </a:p>
            <a:p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Time-frequency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81200" y="609600"/>
              <a:ext cx="244" cy="567690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33599" y="914400"/>
            <a:ext cx="6916013" cy="5181600"/>
          </a:xfrm>
        </p:spPr>
        <p:txBody>
          <a:bodyPr/>
          <a:lstStyle/>
          <a:p>
            <a:r>
              <a:rPr lang="en-US" sz="2400" dirty="0"/>
              <a:t>Basic estimation based on three points:</a:t>
            </a:r>
            <a:br>
              <a:rPr lang="en-US" sz="2400" dirty="0"/>
            </a:br>
            <a:r>
              <a:rPr lang="en-US" sz="2400" dirty="0"/>
              <a:t>Nasion (NAS), Left ear (LPA), Right ear (RPA)</a:t>
            </a:r>
          </a:p>
          <a:p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MRI: Marked in the volume with the MRI Viewer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MEEG: Obtained with a tracking system (Polhemus)</a:t>
            </a:r>
          </a:p>
          <a:p>
            <a:endParaRPr lang="en-US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62" y="3200400"/>
            <a:ext cx="4730243" cy="168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Francois\Doc\Photos\2011\2011-09-Arrivee Montreal\Meg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11864" r="14832" b="5086"/>
          <a:stretch>
            <a:fillRect/>
          </a:stretch>
        </p:blipFill>
        <p:spPr bwMode="auto">
          <a:xfrm>
            <a:off x="7050683" y="3200400"/>
            <a:ext cx="1922852" cy="168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1AE23-C69A-4DD8-B650-A67683F8EF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C1DD9B-8C1F-4A05-9FD9-5A7BCA2F442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58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15299</TotalTime>
  <Words>3668</Words>
  <Application>Microsoft Office PowerPoint</Application>
  <PresentationFormat>On-screen Show (4:3)</PresentationFormat>
  <Paragraphs>1416</Paragraphs>
  <Slides>73</Slides>
  <Notes>13</Notes>
  <HiddenSlides>20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Ablation ExtraBold</vt:lpstr>
      <vt:lpstr>Ablation ExtraBold Bold</vt:lpstr>
      <vt:lpstr>Arial</vt:lpstr>
      <vt:lpstr>Arial Black</vt:lpstr>
      <vt:lpstr>Bauhaus 93</vt:lpstr>
      <vt:lpstr>Calibri</vt:lpstr>
      <vt:lpstr>Open Sans</vt:lpstr>
      <vt:lpstr>Open Sans Light</vt:lpstr>
      <vt:lpstr>Office Theme</vt:lpstr>
      <vt:lpstr>PowerPoint Presentation</vt:lpstr>
      <vt:lpstr>Brainstorm</vt:lpstr>
      <vt:lpstr>Graphic interface</vt:lpstr>
      <vt:lpstr>Workflow</vt:lpstr>
      <vt:lpstr>Single subject</vt:lpstr>
      <vt:lpstr>Import</vt:lpstr>
      <vt:lpstr>Database</vt:lpstr>
      <vt:lpstr>Import</vt:lpstr>
      <vt:lpstr>Co-registration  MEEG / MRI   (1)</vt:lpstr>
      <vt:lpstr>Co-registration  MEEG / MRI   (2)</vt:lpstr>
      <vt:lpstr>Quality control</vt:lpstr>
      <vt:lpstr>Pre-processing</vt:lpstr>
      <vt:lpstr>Pre-processing</vt:lpstr>
      <vt:lpstr>Pre-processing</vt:lpstr>
      <vt:lpstr>Pre-processing</vt:lpstr>
      <vt:lpstr>Artifact correction</vt:lpstr>
      <vt:lpstr>Pre-processing</vt:lpstr>
      <vt:lpstr>Pre-processing</vt:lpstr>
      <vt:lpstr>Pre-processing</vt:lpstr>
      <vt:lpstr>Pre-processing</vt:lpstr>
      <vt:lpstr>Pre-processing</vt:lpstr>
      <vt:lpstr>Elekta-Neuromag         SQUID jumps</vt:lpstr>
      <vt:lpstr>Epoching</vt:lpstr>
      <vt:lpstr>Epoching</vt:lpstr>
      <vt:lpstr>Epoching</vt:lpstr>
      <vt:lpstr>Epoching     </vt:lpstr>
      <vt:lpstr>Epoching      </vt:lpstr>
      <vt:lpstr>Epoching     </vt:lpstr>
      <vt:lpstr>Epoching      </vt:lpstr>
      <vt:lpstr>Epoching      </vt:lpstr>
      <vt:lpstr>Epoching      </vt:lpstr>
      <vt:lpstr>Epoching     </vt:lpstr>
      <vt:lpstr>Single subject   </vt:lpstr>
      <vt:lpstr>Single subject    </vt:lpstr>
      <vt:lpstr>Single subject    </vt:lpstr>
      <vt:lpstr>Single subject</vt:lpstr>
      <vt:lpstr>Single subject   </vt:lpstr>
      <vt:lpstr>Single subject</vt:lpstr>
      <vt:lpstr>Single subject   </vt:lpstr>
      <vt:lpstr>Single subject   </vt:lpstr>
      <vt:lpstr>Single subject</vt:lpstr>
      <vt:lpstr>Source estimation: MEG</vt:lpstr>
      <vt:lpstr>MEG sensors</vt:lpstr>
      <vt:lpstr>Source estimation: EEG</vt:lpstr>
      <vt:lpstr>Single subject    </vt:lpstr>
      <vt:lpstr>Single subject    Sub002 / R01</vt:lpstr>
      <vt:lpstr>Time-frequency            Average</vt:lpstr>
      <vt:lpstr>Time-frequency</vt:lpstr>
      <vt:lpstr>Single subject    </vt:lpstr>
      <vt:lpstr>Single subject    </vt:lpstr>
      <vt:lpstr>Group analysis</vt:lpstr>
      <vt:lpstr>Group analysis</vt:lpstr>
      <vt:lpstr>Group analysis</vt:lpstr>
      <vt:lpstr>Group analysis</vt:lpstr>
      <vt:lpstr>Group analysis</vt:lpstr>
      <vt:lpstr>Group analysis</vt:lpstr>
      <vt:lpstr>Group analysis</vt:lpstr>
      <vt:lpstr>Group analysis</vt:lpstr>
      <vt:lpstr>Group analysis</vt:lpstr>
      <vt:lpstr>Group analysis</vt:lpstr>
      <vt:lpstr>Group analysis</vt:lpstr>
      <vt:lpstr>Group analysis</vt:lpstr>
      <vt:lpstr>Group analysis</vt:lpstr>
      <vt:lpstr>Group analysis</vt:lpstr>
      <vt:lpstr>Add your code to Brainstorm</vt:lpstr>
      <vt:lpstr>User community (2023)</vt:lpstr>
      <vt:lpstr>User support</vt:lpstr>
      <vt:lpstr>Contributors</vt:lpstr>
      <vt:lpstr>Next Brainstorm Workshop</vt:lpstr>
      <vt:lpstr>Team today</vt:lpstr>
      <vt:lpstr>Workshop dataset</vt:lpstr>
      <vt:lpstr>Workshop dataset</vt:lpstr>
      <vt:lpstr>Acquisition setup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 source reconstruction  with Brainstorm</dc:title>
  <dc:creator>François Tadel</dc:creator>
  <cp:lastModifiedBy>Takfarinas Medani</cp:lastModifiedBy>
  <cp:revision>599</cp:revision>
  <cp:lastPrinted>2015-04-30T20:47:41Z</cp:lastPrinted>
  <dcterms:created xsi:type="dcterms:W3CDTF">2009-09-29T17:41:33Z</dcterms:created>
  <dcterms:modified xsi:type="dcterms:W3CDTF">2023-10-18T06:01:16Z</dcterms:modified>
</cp:coreProperties>
</file>